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1" roundtripDataSignature="AMtx7miKSJztRgj3Y3gsxr/oKTsQ3p9Fe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6FABC2-2F31-40BF-AE58-049FE1229BE6}">
  <a:tblStyle styleId="{AE6FABC2-2F31-40BF-AE58-049FE1229BE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1482"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3ffeccf302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g13ffeccf30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3ffeccf302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13ffeccf302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3ffeccf302_0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13ffeccf302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3ffeccf302_0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13ffeccf302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3ffeccf302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g13ffeccf302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03" name="Google Shape;10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94" name="Google Shape;394;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https://www.computerhope.com/issues/ch001838.htm</a:t>
            </a:r>
            <a:endParaRPr/>
          </a:p>
          <a:p>
            <a:pPr marL="0" lvl="0" indent="0" algn="l" rtl="0">
              <a:spcBef>
                <a:spcPts val="0"/>
              </a:spcBef>
              <a:spcAft>
                <a:spcPts val="0"/>
              </a:spcAft>
              <a:buSzPts val="1800"/>
              <a:buNone/>
            </a:pPr>
            <a:r>
              <a:rPr lang="en-US"/>
              <a:t>https://www.wikihow.com/Install-Windows-10</a:t>
            </a:r>
            <a:endParaRPr/>
          </a:p>
        </p:txBody>
      </p:sp>
      <p:sp>
        <p:nvSpPr>
          <p:cNvPr id="395" name="Google Shape;395;p3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11" name="Google Shape;11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40</a:t>
            </a:fld>
            <a:endParaRPr/>
          </a:p>
        </p:txBody>
      </p:sp>
      <p:sp>
        <p:nvSpPr>
          <p:cNvPr id="404" name="Google Shape;404;p35:notes"/>
          <p:cNvSpPr>
            <a:spLocks noGrp="1" noRot="1" noChangeAspect="1"/>
          </p:cNvSpPr>
          <p:nvPr>
            <p:ph type="sldImg" idx="2"/>
          </p:nvPr>
        </p:nvSpPr>
        <p:spPr>
          <a:xfrm>
            <a:off x="1257300" y="720725"/>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05" name="Google Shape;405;p35:notes"/>
          <p:cNvSpPr txBox="1">
            <a:spLocks noGrp="1"/>
          </p:cNvSpPr>
          <p:nvPr>
            <p:ph type="body" idx="1"/>
          </p:nvPr>
        </p:nvSpPr>
        <p:spPr>
          <a:xfrm>
            <a:off x="974725" y="4560887"/>
            <a:ext cx="5362575" cy="43164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3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41</a:t>
            </a:fld>
            <a:endParaRPr/>
          </a:p>
        </p:txBody>
      </p:sp>
      <p:sp>
        <p:nvSpPr>
          <p:cNvPr id="434" name="Google Shape;434;p36:notes"/>
          <p:cNvSpPr txBox="1"/>
          <p:nvPr/>
        </p:nvSpPr>
        <p:spPr>
          <a:xfrm>
            <a:off x="4146550" y="9121775"/>
            <a:ext cx="3165475" cy="476250"/>
          </a:xfrm>
          <a:prstGeom prst="rect">
            <a:avLst/>
          </a:prstGeom>
          <a:noFill/>
          <a:ln>
            <a:noFill/>
          </a:ln>
        </p:spPr>
        <p:txBody>
          <a:bodyPr spcFirstLastPara="1" wrap="square" lIns="96825" tIns="48225" rIns="96825" bIns="482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41</a:t>
            </a:fld>
            <a:endParaRPr/>
          </a:p>
        </p:txBody>
      </p:sp>
      <p:sp>
        <p:nvSpPr>
          <p:cNvPr id="435" name="Google Shape;435;p36:notes"/>
          <p:cNvSpPr>
            <a:spLocks noGrp="1" noRot="1" noChangeAspect="1"/>
          </p:cNvSpPr>
          <p:nvPr>
            <p:ph type="sldImg" idx="2"/>
          </p:nvPr>
        </p:nvSpPr>
        <p:spPr>
          <a:xfrm>
            <a:off x="1257300" y="720725"/>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36" name="Google Shape;436;p36:notes"/>
          <p:cNvSpPr txBox="1"/>
          <p:nvPr/>
        </p:nvSpPr>
        <p:spPr>
          <a:xfrm>
            <a:off x="974725" y="4560887"/>
            <a:ext cx="5362575" cy="431641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7" name="Google Shape;437;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42</a:t>
            </a:fld>
            <a:endParaRPr/>
          </a:p>
        </p:txBody>
      </p:sp>
      <p:sp>
        <p:nvSpPr>
          <p:cNvPr id="445" name="Google Shape;445;p37:notes"/>
          <p:cNvSpPr txBox="1"/>
          <p:nvPr/>
        </p:nvSpPr>
        <p:spPr>
          <a:xfrm>
            <a:off x="4146550" y="9121775"/>
            <a:ext cx="3165475" cy="476250"/>
          </a:xfrm>
          <a:prstGeom prst="rect">
            <a:avLst/>
          </a:prstGeom>
          <a:noFill/>
          <a:ln>
            <a:noFill/>
          </a:ln>
        </p:spPr>
        <p:txBody>
          <a:bodyPr spcFirstLastPara="1" wrap="square" lIns="96825" tIns="48225" rIns="96825" bIns="482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42</a:t>
            </a:fld>
            <a:endParaRPr/>
          </a:p>
        </p:txBody>
      </p:sp>
      <p:sp>
        <p:nvSpPr>
          <p:cNvPr id="446" name="Google Shape;446;p37:notes"/>
          <p:cNvSpPr>
            <a:spLocks noGrp="1" noRot="1" noChangeAspect="1"/>
          </p:cNvSpPr>
          <p:nvPr>
            <p:ph type="sldImg" idx="2"/>
          </p:nvPr>
        </p:nvSpPr>
        <p:spPr>
          <a:xfrm>
            <a:off x="1257300" y="720725"/>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47" name="Google Shape;447;p37:notes"/>
          <p:cNvSpPr txBox="1"/>
          <p:nvPr/>
        </p:nvSpPr>
        <p:spPr>
          <a:xfrm>
            <a:off x="974725" y="4560887"/>
            <a:ext cx="5362575" cy="431641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8" name="Google Shape;448;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43</a:t>
            </a:fld>
            <a:endParaRPr/>
          </a:p>
        </p:txBody>
      </p:sp>
      <p:sp>
        <p:nvSpPr>
          <p:cNvPr id="460" name="Google Shape;460;p38:notes"/>
          <p:cNvSpPr txBox="1"/>
          <p:nvPr/>
        </p:nvSpPr>
        <p:spPr>
          <a:xfrm>
            <a:off x="4146550" y="9121775"/>
            <a:ext cx="3165475" cy="476250"/>
          </a:xfrm>
          <a:prstGeom prst="rect">
            <a:avLst/>
          </a:prstGeom>
          <a:noFill/>
          <a:ln>
            <a:noFill/>
          </a:ln>
        </p:spPr>
        <p:txBody>
          <a:bodyPr spcFirstLastPara="1" wrap="square" lIns="96825" tIns="48225" rIns="96825" bIns="482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43</a:t>
            </a:fld>
            <a:endParaRPr/>
          </a:p>
        </p:txBody>
      </p:sp>
      <p:sp>
        <p:nvSpPr>
          <p:cNvPr id="461" name="Google Shape;461;p38:notes"/>
          <p:cNvSpPr>
            <a:spLocks noGrp="1" noRot="1" noChangeAspect="1"/>
          </p:cNvSpPr>
          <p:nvPr>
            <p:ph type="sldImg" idx="2"/>
          </p:nvPr>
        </p:nvSpPr>
        <p:spPr>
          <a:xfrm>
            <a:off x="1257300" y="720725"/>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62" name="Google Shape;462;p38:notes"/>
          <p:cNvSpPr txBox="1"/>
          <p:nvPr/>
        </p:nvSpPr>
        <p:spPr>
          <a:xfrm>
            <a:off x="974725" y="4560887"/>
            <a:ext cx="5362575" cy="431641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463" name="Google Shape;463;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3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44</a:t>
            </a:fld>
            <a:endParaRPr/>
          </a:p>
        </p:txBody>
      </p:sp>
      <p:sp>
        <p:nvSpPr>
          <p:cNvPr id="472" name="Google Shape;472;p39:notes"/>
          <p:cNvSpPr txBox="1"/>
          <p:nvPr/>
        </p:nvSpPr>
        <p:spPr>
          <a:xfrm>
            <a:off x="4146550" y="9121775"/>
            <a:ext cx="3165475" cy="476250"/>
          </a:xfrm>
          <a:prstGeom prst="rect">
            <a:avLst/>
          </a:prstGeom>
          <a:noFill/>
          <a:ln>
            <a:noFill/>
          </a:ln>
        </p:spPr>
        <p:txBody>
          <a:bodyPr spcFirstLastPara="1" wrap="square" lIns="96825" tIns="48225" rIns="96825" bIns="482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44</a:t>
            </a:fld>
            <a:endParaRPr/>
          </a:p>
        </p:txBody>
      </p:sp>
      <p:sp>
        <p:nvSpPr>
          <p:cNvPr id="473" name="Google Shape;473;p39:notes"/>
          <p:cNvSpPr>
            <a:spLocks noGrp="1" noRot="1" noChangeAspect="1"/>
          </p:cNvSpPr>
          <p:nvPr>
            <p:ph type="sldImg" idx="2"/>
          </p:nvPr>
        </p:nvSpPr>
        <p:spPr>
          <a:xfrm>
            <a:off x="1257300" y="720725"/>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74" name="Google Shape;474;p39:notes"/>
          <p:cNvSpPr txBox="1"/>
          <p:nvPr/>
        </p:nvSpPr>
        <p:spPr>
          <a:xfrm>
            <a:off x="974725" y="4560887"/>
            <a:ext cx="5362575" cy="431641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475" name="Google Shape;475;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4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45</a:t>
            </a:fld>
            <a:endParaRPr/>
          </a:p>
        </p:txBody>
      </p:sp>
      <p:sp>
        <p:nvSpPr>
          <p:cNvPr id="484" name="Google Shape;484;p40:notes"/>
          <p:cNvSpPr txBox="1"/>
          <p:nvPr/>
        </p:nvSpPr>
        <p:spPr>
          <a:xfrm>
            <a:off x="4146550" y="9121775"/>
            <a:ext cx="3165475" cy="476250"/>
          </a:xfrm>
          <a:prstGeom prst="rect">
            <a:avLst/>
          </a:prstGeom>
          <a:noFill/>
          <a:ln>
            <a:noFill/>
          </a:ln>
        </p:spPr>
        <p:txBody>
          <a:bodyPr spcFirstLastPara="1" wrap="square" lIns="96825" tIns="48225" rIns="96825" bIns="482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45</a:t>
            </a:fld>
            <a:endParaRPr/>
          </a:p>
        </p:txBody>
      </p:sp>
      <p:sp>
        <p:nvSpPr>
          <p:cNvPr id="485" name="Google Shape;485;p40:notes"/>
          <p:cNvSpPr>
            <a:spLocks noGrp="1" noRot="1" noChangeAspect="1"/>
          </p:cNvSpPr>
          <p:nvPr>
            <p:ph type="sldImg" idx="2"/>
          </p:nvPr>
        </p:nvSpPr>
        <p:spPr>
          <a:xfrm>
            <a:off x="1257300" y="720725"/>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86" name="Google Shape;486;p40:notes"/>
          <p:cNvSpPr txBox="1"/>
          <p:nvPr/>
        </p:nvSpPr>
        <p:spPr>
          <a:xfrm>
            <a:off x="974725" y="4560887"/>
            <a:ext cx="5362575" cy="431641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487" name="Google Shape;487;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46</a:t>
            </a:fld>
            <a:endParaRPr/>
          </a:p>
        </p:txBody>
      </p:sp>
      <p:sp>
        <p:nvSpPr>
          <p:cNvPr id="495" name="Google Shape;495;p41:notes"/>
          <p:cNvSpPr txBox="1"/>
          <p:nvPr/>
        </p:nvSpPr>
        <p:spPr>
          <a:xfrm>
            <a:off x="4146550" y="9121775"/>
            <a:ext cx="3165475" cy="476250"/>
          </a:xfrm>
          <a:prstGeom prst="rect">
            <a:avLst/>
          </a:prstGeom>
          <a:noFill/>
          <a:ln>
            <a:noFill/>
          </a:ln>
        </p:spPr>
        <p:txBody>
          <a:bodyPr spcFirstLastPara="1" wrap="square" lIns="96825" tIns="48225" rIns="96825" bIns="482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46</a:t>
            </a:fld>
            <a:endParaRPr/>
          </a:p>
        </p:txBody>
      </p:sp>
      <p:sp>
        <p:nvSpPr>
          <p:cNvPr id="496" name="Google Shape;496;p41:notes"/>
          <p:cNvSpPr>
            <a:spLocks noGrp="1" noRot="1" noChangeAspect="1"/>
          </p:cNvSpPr>
          <p:nvPr>
            <p:ph type="sldImg" idx="2"/>
          </p:nvPr>
        </p:nvSpPr>
        <p:spPr>
          <a:xfrm>
            <a:off x="1257300" y="720725"/>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97" name="Google Shape;497;p41:notes"/>
          <p:cNvSpPr txBox="1"/>
          <p:nvPr/>
        </p:nvSpPr>
        <p:spPr>
          <a:xfrm>
            <a:off x="974725" y="4560887"/>
            <a:ext cx="5362575" cy="431641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498" name="Google Shape;498;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4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47</a:t>
            </a:fld>
            <a:endParaRPr/>
          </a:p>
        </p:txBody>
      </p:sp>
      <p:sp>
        <p:nvSpPr>
          <p:cNvPr id="506" name="Google Shape;506;p42:notes"/>
          <p:cNvSpPr>
            <a:spLocks noGrp="1" noRot="1" noChangeAspect="1"/>
          </p:cNvSpPr>
          <p:nvPr>
            <p:ph type="sldImg" idx="2"/>
          </p:nvPr>
        </p:nvSpPr>
        <p:spPr>
          <a:xfrm>
            <a:off x="1257300" y="720725"/>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07" name="Google Shape;507;p42:notes"/>
          <p:cNvSpPr txBox="1">
            <a:spLocks noGrp="1"/>
          </p:cNvSpPr>
          <p:nvPr>
            <p:ph type="body" idx="1"/>
          </p:nvPr>
        </p:nvSpPr>
        <p:spPr>
          <a:xfrm>
            <a:off x="974725" y="4560887"/>
            <a:ext cx="5362575" cy="43164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4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48</a:t>
            </a:fld>
            <a:endParaRPr/>
          </a:p>
        </p:txBody>
      </p:sp>
      <p:sp>
        <p:nvSpPr>
          <p:cNvPr id="516" name="Google Shape;516;p43:notes"/>
          <p:cNvSpPr txBox="1"/>
          <p:nvPr/>
        </p:nvSpPr>
        <p:spPr>
          <a:xfrm>
            <a:off x="4146550" y="9121775"/>
            <a:ext cx="3165475" cy="476250"/>
          </a:xfrm>
          <a:prstGeom prst="rect">
            <a:avLst/>
          </a:prstGeom>
          <a:noFill/>
          <a:ln>
            <a:noFill/>
          </a:ln>
        </p:spPr>
        <p:txBody>
          <a:bodyPr spcFirstLastPara="1" wrap="square" lIns="96825" tIns="48225" rIns="96825" bIns="482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48</a:t>
            </a:fld>
            <a:endParaRPr/>
          </a:p>
        </p:txBody>
      </p:sp>
      <p:sp>
        <p:nvSpPr>
          <p:cNvPr id="517" name="Google Shape;517;p43:notes"/>
          <p:cNvSpPr>
            <a:spLocks noGrp="1" noRot="1" noChangeAspect="1"/>
          </p:cNvSpPr>
          <p:nvPr>
            <p:ph type="sldImg" idx="2"/>
          </p:nvPr>
        </p:nvSpPr>
        <p:spPr>
          <a:xfrm>
            <a:off x="1257300" y="720725"/>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18" name="Google Shape;518;p43:notes"/>
          <p:cNvSpPr txBox="1"/>
          <p:nvPr/>
        </p:nvSpPr>
        <p:spPr>
          <a:xfrm>
            <a:off x="974725" y="4560887"/>
            <a:ext cx="5362575" cy="431641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519" name="Google Shape;519;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4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49</a:t>
            </a:fld>
            <a:endParaRPr/>
          </a:p>
        </p:txBody>
      </p:sp>
      <p:sp>
        <p:nvSpPr>
          <p:cNvPr id="529" name="Google Shape;529;p44:notes"/>
          <p:cNvSpPr txBox="1"/>
          <p:nvPr/>
        </p:nvSpPr>
        <p:spPr>
          <a:xfrm>
            <a:off x="4146550" y="9121775"/>
            <a:ext cx="3165475" cy="476250"/>
          </a:xfrm>
          <a:prstGeom prst="rect">
            <a:avLst/>
          </a:prstGeom>
          <a:noFill/>
          <a:ln>
            <a:noFill/>
          </a:ln>
        </p:spPr>
        <p:txBody>
          <a:bodyPr spcFirstLastPara="1" wrap="square" lIns="96825" tIns="48225" rIns="96825" bIns="482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49</a:t>
            </a:fld>
            <a:endParaRPr/>
          </a:p>
        </p:txBody>
      </p:sp>
      <p:sp>
        <p:nvSpPr>
          <p:cNvPr id="530" name="Google Shape;530;p44:notes"/>
          <p:cNvSpPr>
            <a:spLocks noGrp="1" noRot="1" noChangeAspect="1"/>
          </p:cNvSpPr>
          <p:nvPr>
            <p:ph type="sldImg" idx="2"/>
          </p:nvPr>
        </p:nvSpPr>
        <p:spPr>
          <a:xfrm>
            <a:off x="1257300" y="720725"/>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31" name="Google Shape;531;p44:notes"/>
          <p:cNvSpPr txBox="1"/>
          <p:nvPr/>
        </p:nvSpPr>
        <p:spPr>
          <a:xfrm>
            <a:off x="974725" y="4560887"/>
            <a:ext cx="5362575" cy="431641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532" name="Google Shape;532;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19" name="Google Shape;11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40" name="Google Shape;540;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p4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3ffeccf302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50" name="Google Shape;550;g13ffeccf30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1" name="Google Shape;551;g13ffeccf302_0_3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3ffeccf302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60" name="Google Shape;560;g13ffeccf302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13ffeccf302_0_4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7" name="Google Shape;12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6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6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6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6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6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7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4" name="Google Shape;74;p7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75" name="Google Shape;75;p7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7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7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8"/>
        <p:cNvGrpSpPr/>
        <p:nvPr/>
      </p:nvGrpSpPr>
      <p:grpSpPr>
        <a:xfrm>
          <a:off x="0" y="0"/>
          <a:ext cx="0" cy="0"/>
          <a:chOff x="0" y="0"/>
          <a:chExt cx="0" cy="0"/>
        </a:xfrm>
      </p:grpSpPr>
      <p:sp>
        <p:nvSpPr>
          <p:cNvPr id="79" name="Google Shape;79;p7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7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81" name="Google Shape;81;p7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7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7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6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6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6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6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6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6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0"/>
        <p:cNvGrpSpPr/>
        <p:nvPr/>
      </p:nvGrpSpPr>
      <p:grpSpPr>
        <a:xfrm>
          <a:off x="0" y="0"/>
          <a:ext cx="0" cy="0"/>
          <a:chOff x="0" y="0"/>
          <a:chExt cx="0" cy="0"/>
        </a:xfrm>
      </p:grpSpPr>
      <p:sp>
        <p:nvSpPr>
          <p:cNvPr id="31" name="Google Shape;31;p64"/>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64"/>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 name="Google Shape;33;p6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6"/>
        <p:cNvGrpSpPr/>
        <p:nvPr/>
      </p:nvGrpSpPr>
      <p:grpSpPr>
        <a:xfrm>
          <a:off x="0" y="0"/>
          <a:ext cx="0" cy="0"/>
          <a:chOff x="0" y="0"/>
          <a:chExt cx="0" cy="0"/>
        </a:xfrm>
      </p:grpSpPr>
      <p:sp>
        <p:nvSpPr>
          <p:cNvPr id="37" name="Google Shape;37;p6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8" name="Google Shape;38;p65"/>
          <p:cNvSpPr txBox="1">
            <a:spLocks noGrp="1"/>
          </p:cNvSpPr>
          <p:nvPr>
            <p:ph type="body" idx="1"/>
          </p:nvPr>
        </p:nvSpPr>
        <p:spPr>
          <a:xfrm rot="5400000">
            <a:off x="2309019" y="-251619"/>
            <a:ext cx="452596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 name="Google Shape;39;p6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2"/>
        <p:cNvGrpSpPr/>
        <p:nvPr/>
      </p:nvGrpSpPr>
      <p:grpSpPr>
        <a:xfrm>
          <a:off x="0" y="0"/>
          <a:ext cx="0" cy="0"/>
          <a:chOff x="0" y="0"/>
          <a:chExt cx="0" cy="0"/>
        </a:xfrm>
      </p:grpSpPr>
      <p:sp>
        <p:nvSpPr>
          <p:cNvPr id="43" name="Google Shape;43;p6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4" name="Google Shape;44;p66"/>
          <p:cNvSpPr>
            <a:spLocks noGrp="1"/>
          </p:cNvSpPr>
          <p:nvPr>
            <p:ph type="pic" idx="2"/>
          </p:nvPr>
        </p:nvSpPr>
        <p:spPr>
          <a:xfrm>
            <a:off x="1792288" y="612775"/>
            <a:ext cx="5486400" cy="4114800"/>
          </a:xfrm>
          <a:prstGeom prst="rect">
            <a:avLst/>
          </a:prstGeom>
          <a:noFill/>
          <a:ln>
            <a:noFill/>
          </a:ln>
        </p:spPr>
      </p:sp>
      <p:sp>
        <p:nvSpPr>
          <p:cNvPr id="45" name="Google Shape;45;p6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6" name="Google Shape;46;p6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9"/>
        <p:cNvGrpSpPr/>
        <p:nvPr/>
      </p:nvGrpSpPr>
      <p:grpSpPr>
        <a:xfrm>
          <a:off x="0" y="0"/>
          <a:ext cx="0" cy="0"/>
          <a:chOff x="0" y="0"/>
          <a:chExt cx="0" cy="0"/>
        </a:xfrm>
      </p:grpSpPr>
      <p:sp>
        <p:nvSpPr>
          <p:cNvPr id="50" name="Google Shape;50;p6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1" name="Google Shape;51;p6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2" name="Google Shape;52;p6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3" name="Google Shape;53;p6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6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6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6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8" name="Google Shape;58;p6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9" name="Google Shape;59;p6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0" name="Google Shape;60;p6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1" name="Google Shape;61;p6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2" name="Google Shape;62;p6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6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6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5"/>
        <p:cNvGrpSpPr/>
        <p:nvPr/>
      </p:nvGrpSpPr>
      <p:grpSpPr>
        <a:xfrm>
          <a:off x="0" y="0"/>
          <a:ext cx="0" cy="0"/>
          <a:chOff x="0" y="0"/>
          <a:chExt cx="0" cy="0"/>
        </a:xfrm>
      </p:grpSpPr>
      <p:sp>
        <p:nvSpPr>
          <p:cNvPr id="66" name="Google Shape;66;p6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7" name="Google Shape;67;p6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68" name="Google Shape;68;p6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69" name="Google Shape;69;p6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6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6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60"/>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6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6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6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jpe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33.jp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hyperlink" Target="https://www.lifewire.com/what-is-a-file-extension-2625879"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hyperlink" Target="https://linux.die.net/man/1/l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hyperlink" Target="https://linux.die.net/man/1/echo"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1</a:t>
            </a:fld>
            <a:endParaRPr/>
          </a:p>
        </p:txBody>
      </p:sp>
      <p:sp>
        <p:nvSpPr>
          <p:cNvPr id="89" name="Google Shape;89;p1"/>
          <p:cNvSpPr txBox="1">
            <a:spLocks noGrp="1"/>
          </p:cNvSpPr>
          <p:nvPr>
            <p:ph type="body" idx="1"/>
          </p:nvPr>
        </p:nvSpPr>
        <p:spPr>
          <a:xfrm>
            <a:off x="457200" y="1844675"/>
            <a:ext cx="8229600" cy="3168650"/>
          </a:xfrm>
          <a:prstGeom prst="rect">
            <a:avLst/>
          </a:prstGeom>
          <a:solidFill>
            <a:srgbClr val="EBF1DE"/>
          </a:solidFill>
          <a:ln>
            <a:noFill/>
          </a:ln>
        </p:spPr>
        <p:txBody>
          <a:bodyPr spcFirstLastPara="1" wrap="square" lIns="91425" tIns="45700" rIns="91425" bIns="45700" anchor="t" anchorCtr="0">
            <a:spAutoFit/>
          </a:bodyPr>
          <a:lstStyle/>
          <a:p>
            <a:pPr marL="342900" marR="0" lvl="0" indent="-342900" algn="ctr" rtl="0">
              <a:lnSpc>
                <a:spcPct val="100000"/>
              </a:lnSpc>
              <a:spcBef>
                <a:spcPts val="0"/>
              </a:spcBef>
              <a:spcAft>
                <a:spcPts val="0"/>
              </a:spcAft>
              <a:buClr>
                <a:schemeClr val="dk1"/>
              </a:buClr>
              <a:buSzPts val="4000"/>
              <a:buFont typeface="Arial"/>
              <a:buNone/>
            </a:pPr>
            <a:endParaRPr sz="4000" b="1" i="0" u="none" strike="noStrike" cap="none">
              <a:solidFill>
                <a:schemeClr val="dk1"/>
              </a:solidFill>
              <a:latin typeface="Times New Roman"/>
              <a:ea typeface="Times New Roman"/>
              <a:cs typeface="Times New Roman"/>
              <a:sym typeface="Times New Roman"/>
            </a:endParaRPr>
          </a:p>
          <a:p>
            <a:pPr marL="342900" marR="0" lvl="0" indent="-342900" algn="ctr" rtl="0">
              <a:lnSpc>
                <a:spcPct val="100000"/>
              </a:lnSpc>
              <a:spcBef>
                <a:spcPts val="0"/>
              </a:spcBef>
              <a:spcAft>
                <a:spcPts val="0"/>
              </a:spcAft>
              <a:buClr>
                <a:schemeClr val="dk1"/>
              </a:buClr>
              <a:buSzPts val="4000"/>
              <a:buFont typeface="Arial"/>
              <a:buNone/>
            </a:pPr>
            <a:r>
              <a:rPr lang="en-US" sz="4000" b="1" i="0" u="none" strike="noStrike" cap="none">
                <a:solidFill>
                  <a:schemeClr val="dk1"/>
                </a:solidFill>
                <a:latin typeface="Times New Roman"/>
                <a:ea typeface="Times New Roman"/>
                <a:cs typeface="Times New Roman"/>
                <a:sym typeface="Times New Roman"/>
              </a:rPr>
              <a:t>Orientation to Computing-I</a:t>
            </a:r>
            <a:endParaRPr/>
          </a:p>
          <a:p>
            <a:pPr marL="342900" marR="0" lvl="0" indent="-342900" algn="ctr" rtl="0">
              <a:lnSpc>
                <a:spcPct val="100000"/>
              </a:lnSpc>
              <a:spcBef>
                <a:spcPts val="0"/>
              </a:spcBef>
              <a:spcAft>
                <a:spcPts val="0"/>
              </a:spcAft>
              <a:buClr>
                <a:schemeClr val="dk1"/>
              </a:buClr>
              <a:buSzPts val="4000"/>
              <a:buFont typeface="Arial"/>
              <a:buNone/>
            </a:pPr>
            <a:endParaRPr sz="4000" b="1" i="0" u="none" strike="noStrike" cap="none">
              <a:solidFill>
                <a:schemeClr val="dk1"/>
              </a:solidFill>
              <a:latin typeface="Times New Roman"/>
              <a:ea typeface="Times New Roman"/>
              <a:cs typeface="Times New Roman"/>
              <a:sym typeface="Times New Roman"/>
            </a:endParaRPr>
          </a:p>
          <a:p>
            <a:pPr marL="342900" marR="0" lvl="0" indent="-342900" algn="ctr" rtl="0">
              <a:lnSpc>
                <a:spcPct val="100000"/>
              </a:lnSpc>
              <a:spcBef>
                <a:spcPts val="0"/>
              </a:spcBef>
              <a:spcAft>
                <a:spcPts val="0"/>
              </a:spcAft>
              <a:buClr>
                <a:schemeClr val="dk1"/>
              </a:buClr>
              <a:buSzPts val="4000"/>
              <a:buFont typeface="Arial"/>
              <a:buNone/>
            </a:pPr>
            <a:endParaRPr sz="4000" b="1" i="0" u="none" strike="noStrike" cap="none">
              <a:solidFill>
                <a:schemeClr val="dk1"/>
              </a:solidFill>
              <a:latin typeface="Times New Roman"/>
              <a:ea typeface="Times New Roman"/>
              <a:cs typeface="Times New Roman"/>
              <a:sym typeface="Times New Roman"/>
            </a:endParaRPr>
          </a:p>
          <a:p>
            <a:pPr marL="342900" marR="0" lvl="0" indent="-342900" algn="ctr" rtl="0">
              <a:lnSpc>
                <a:spcPct val="100000"/>
              </a:lnSpc>
              <a:spcBef>
                <a:spcPts val="0"/>
              </a:spcBef>
              <a:spcAft>
                <a:spcPts val="0"/>
              </a:spcAft>
              <a:buClr>
                <a:schemeClr val="dk1"/>
              </a:buClr>
              <a:buSzPts val="4000"/>
              <a:buFont typeface="Arial"/>
              <a:buNone/>
            </a:pPr>
            <a:r>
              <a:rPr lang="en-US" sz="4000" b="1" i="0" u="none" strike="noStrike" cap="none">
                <a:solidFill>
                  <a:schemeClr val="dk1"/>
                </a:solidFill>
                <a:latin typeface="Times New Roman"/>
                <a:ea typeface="Times New Roman"/>
                <a:cs typeface="Times New Roman"/>
                <a:sym typeface="Times New Roman"/>
              </a:rPr>
              <a:t>L T P :2 0 0</a:t>
            </a:r>
            <a:endParaRPr/>
          </a:p>
        </p:txBody>
      </p:sp>
      <p:pic>
        <p:nvPicPr>
          <p:cNvPr id="90" name="Google Shape;90;p1" descr="India's Best Private University in Punjab - LPU"/>
          <p:cNvPicPr preferRelativeResize="0"/>
          <p:nvPr/>
        </p:nvPicPr>
        <p:blipFill rotWithShape="1">
          <a:blip r:embed="rId3">
            <a:alphaModFix/>
          </a:blip>
          <a:srcRect/>
          <a:stretch/>
        </p:blipFill>
        <p:spPr>
          <a:xfrm>
            <a:off x="5962650" y="0"/>
            <a:ext cx="2724150" cy="1676400"/>
          </a:xfrm>
          <a:prstGeom prst="rect">
            <a:avLst/>
          </a:prstGeom>
          <a:noFill/>
          <a:ln>
            <a:noFill/>
          </a:ln>
        </p:spPr>
      </p:pic>
      <p:sp>
        <p:nvSpPr>
          <p:cNvPr id="91" name="Google Shape;91;p1"/>
          <p:cNvSpPr txBox="1"/>
          <p:nvPr/>
        </p:nvSpPr>
        <p:spPr>
          <a:xfrm>
            <a:off x="179387" y="5834062"/>
            <a:ext cx="8507412"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13ffeccf302_0_0"/>
          <p:cNvSpPr txBox="1">
            <a:spLocks noGrp="1"/>
          </p:cNvSpPr>
          <p:nvPr>
            <p:ph type="body" idx="1"/>
          </p:nvPr>
        </p:nvSpPr>
        <p:spPr>
          <a:xfrm>
            <a:off x="457200" y="692150"/>
            <a:ext cx="8229600" cy="5433900"/>
          </a:xfrm>
          <a:prstGeom prst="rect">
            <a:avLst/>
          </a:prstGeom>
          <a:noFill/>
          <a:ln>
            <a:noFill/>
          </a:ln>
        </p:spPr>
        <p:txBody>
          <a:bodyPr spcFirstLastPara="1" wrap="square" lIns="91425" tIns="45700" rIns="91425" bIns="45700" anchor="t" anchorCtr="0">
            <a:noAutofit/>
          </a:bodyPr>
          <a:lstStyle/>
          <a:p>
            <a:pPr marL="342900" marR="0" lvl="0" indent="0" algn="just" rtl="0">
              <a:lnSpc>
                <a:spcPct val="100000"/>
              </a:lnSpc>
              <a:spcBef>
                <a:spcPts val="360"/>
              </a:spcBef>
              <a:spcAft>
                <a:spcPts val="0"/>
              </a:spcAft>
              <a:buNone/>
            </a:pPr>
            <a:r>
              <a:rPr lang="en-US" sz="1800" b="1" i="0" u="none">
                <a:solidFill>
                  <a:srgbClr val="333333"/>
                </a:solidFill>
                <a:latin typeface="Times New Roman"/>
                <a:ea typeface="Times New Roman"/>
                <a:cs typeface="Times New Roman"/>
                <a:sym typeface="Times New Roman"/>
              </a:rPr>
              <a:t>Functions of process management</a:t>
            </a:r>
            <a:endParaRPr/>
          </a:p>
          <a:p>
            <a:pPr marL="342900" marR="0" lvl="0" indent="0" algn="just" rtl="0">
              <a:lnSpc>
                <a:spcPct val="100000"/>
              </a:lnSpc>
              <a:spcBef>
                <a:spcPts val="360"/>
              </a:spcBef>
              <a:spcAft>
                <a:spcPts val="0"/>
              </a:spcAft>
              <a:buNone/>
            </a:pPr>
            <a:endParaRPr sz="1800">
              <a:solidFill>
                <a:srgbClr val="333333"/>
              </a:solidFill>
              <a:latin typeface="Times New Roman"/>
              <a:ea typeface="Times New Roman"/>
              <a:cs typeface="Times New Roman"/>
              <a:sym typeface="Times New Roman"/>
            </a:endParaRPr>
          </a:p>
          <a:p>
            <a:pPr marL="342900" marR="0" lvl="0" indent="-342900" algn="just"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Times New Roman"/>
                <a:ea typeface="Times New Roman"/>
                <a:cs typeface="Times New Roman"/>
                <a:sym typeface="Times New Roman"/>
              </a:rPr>
              <a:t>Here are the following functions of process management in the operating system, such as:</a:t>
            </a:r>
            <a:endParaRPr/>
          </a:p>
          <a:p>
            <a:pPr marL="342900" marR="0" lvl="0" indent="-342900" algn="just" rtl="0">
              <a:lnSpc>
                <a:spcPct val="100000"/>
              </a:lnSpc>
              <a:spcBef>
                <a:spcPts val="360"/>
              </a:spcBef>
              <a:spcAft>
                <a:spcPts val="0"/>
              </a:spcAft>
              <a:buClr>
                <a:srgbClr val="000000"/>
              </a:buClr>
              <a:buSzPts val="1800"/>
              <a:buFont typeface="Arial"/>
              <a:buChar char="•"/>
            </a:pPr>
            <a:r>
              <a:rPr lang="en-US" sz="1800" b="0" i="0" u="none">
                <a:solidFill>
                  <a:srgbClr val="000000"/>
                </a:solidFill>
                <a:latin typeface="Times New Roman"/>
                <a:ea typeface="Times New Roman"/>
                <a:cs typeface="Times New Roman"/>
                <a:sym typeface="Times New Roman"/>
              </a:rPr>
              <a:t>Process creation and deletion.</a:t>
            </a:r>
            <a:endParaRPr/>
          </a:p>
          <a:p>
            <a:pPr marL="342900" marR="0" lvl="0" indent="0" algn="just" rtl="0">
              <a:lnSpc>
                <a:spcPct val="100000"/>
              </a:lnSpc>
              <a:spcBef>
                <a:spcPts val="360"/>
              </a:spcBef>
              <a:spcAft>
                <a:spcPts val="0"/>
              </a:spcAft>
              <a:buNone/>
            </a:pPr>
            <a:endParaRPr sz="1800">
              <a:solidFill>
                <a:srgbClr val="000000"/>
              </a:solidFill>
              <a:latin typeface="Times New Roman"/>
              <a:ea typeface="Times New Roman"/>
              <a:cs typeface="Times New Roman"/>
              <a:sym typeface="Times New Roman"/>
            </a:endParaRPr>
          </a:p>
          <a:p>
            <a:pPr marL="342900" marR="0" lvl="0" indent="-342900" algn="just" rtl="0">
              <a:lnSpc>
                <a:spcPct val="100000"/>
              </a:lnSpc>
              <a:spcBef>
                <a:spcPts val="360"/>
              </a:spcBef>
              <a:spcAft>
                <a:spcPts val="0"/>
              </a:spcAft>
              <a:buClr>
                <a:srgbClr val="000000"/>
              </a:buClr>
              <a:buSzPts val="1800"/>
              <a:buFont typeface="Arial"/>
              <a:buChar char="•"/>
            </a:pPr>
            <a:r>
              <a:rPr lang="en-US" sz="1800" b="0" i="0" u="none">
                <a:solidFill>
                  <a:srgbClr val="000000"/>
                </a:solidFill>
                <a:latin typeface="Times New Roman"/>
                <a:ea typeface="Times New Roman"/>
                <a:cs typeface="Times New Roman"/>
                <a:sym typeface="Times New Roman"/>
              </a:rPr>
              <a:t>Suspension and resumption.</a:t>
            </a:r>
            <a:endParaRPr/>
          </a:p>
          <a:p>
            <a:pPr marL="342900" marR="0" lvl="0" indent="0" algn="just" rtl="0">
              <a:lnSpc>
                <a:spcPct val="100000"/>
              </a:lnSpc>
              <a:spcBef>
                <a:spcPts val="360"/>
              </a:spcBef>
              <a:spcAft>
                <a:spcPts val="0"/>
              </a:spcAft>
              <a:buNone/>
            </a:pPr>
            <a:endParaRPr sz="1800">
              <a:solidFill>
                <a:srgbClr val="000000"/>
              </a:solidFill>
              <a:latin typeface="Times New Roman"/>
              <a:ea typeface="Times New Roman"/>
              <a:cs typeface="Times New Roman"/>
              <a:sym typeface="Times New Roman"/>
            </a:endParaRPr>
          </a:p>
          <a:p>
            <a:pPr marL="342900" marR="0" lvl="0" indent="-342900" algn="just" rtl="0">
              <a:lnSpc>
                <a:spcPct val="100000"/>
              </a:lnSpc>
              <a:spcBef>
                <a:spcPts val="360"/>
              </a:spcBef>
              <a:spcAft>
                <a:spcPts val="0"/>
              </a:spcAft>
              <a:buClr>
                <a:srgbClr val="000000"/>
              </a:buClr>
              <a:buSzPts val="1800"/>
              <a:buFont typeface="Arial"/>
              <a:buChar char="•"/>
            </a:pPr>
            <a:r>
              <a:rPr lang="en-US" sz="1800" b="0" i="0" u="none">
                <a:solidFill>
                  <a:srgbClr val="000000"/>
                </a:solidFill>
                <a:latin typeface="Times New Roman"/>
                <a:ea typeface="Times New Roman"/>
                <a:cs typeface="Times New Roman"/>
                <a:sym typeface="Times New Roman"/>
              </a:rPr>
              <a:t>Synchronization process</a:t>
            </a:r>
            <a:endParaRPr/>
          </a:p>
          <a:p>
            <a:pPr marL="342900" marR="0" lvl="0" indent="0" algn="just" rtl="0">
              <a:lnSpc>
                <a:spcPct val="100000"/>
              </a:lnSpc>
              <a:spcBef>
                <a:spcPts val="360"/>
              </a:spcBef>
              <a:spcAft>
                <a:spcPts val="0"/>
              </a:spcAft>
              <a:buNone/>
            </a:pPr>
            <a:endParaRPr sz="1800">
              <a:solidFill>
                <a:srgbClr val="000000"/>
              </a:solidFill>
              <a:latin typeface="Times New Roman"/>
              <a:ea typeface="Times New Roman"/>
              <a:cs typeface="Times New Roman"/>
              <a:sym typeface="Times New Roman"/>
            </a:endParaRPr>
          </a:p>
          <a:p>
            <a:pPr marL="342900" marR="0" lvl="0" indent="-342900" algn="just" rtl="0">
              <a:lnSpc>
                <a:spcPct val="100000"/>
              </a:lnSpc>
              <a:spcBef>
                <a:spcPts val="360"/>
              </a:spcBef>
              <a:spcAft>
                <a:spcPts val="0"/>
              </a:spcAft>
              <a:buClr>
                <a:srgbClr val="000000"/>
              </a:buClr>
              <a:buSzPts val="1800"/>
              <a:buFont typeface="Arial"/>
              <a:buChar char="•"/>
            </a:pPr>
            <a:r>
              <a:rPr lang="en-US" sz="1800" b="0" i="0" u="none">
                <a:solidFill>
                  <a:srgbClr val="000000"/>
                </a:solidFill>
                <a:latin typeface="Times New Roman"/>
                <a:ea typeface="Times New Roman"/>
                <a:cs typeface="Times New Roman"/>
                <a:sym typeface="Times New Roman"/>
              </a:rPr>
              <a:t>Communication process</a:t>
            </a:r>
            <a:endParaRPr/>
          </a:p>
          <a:p>
            <a:pPr marL="342900" marR="0" lvl="0" indent="-228600" algn="just" rtl="0">
              <a:lnSpc>
                <a:spcPct val="100000"/>
              </a:lnSpc>
              <a:spcBef>
                <a:spcPts val="360"/>
              </a:spcBef>
              <a:spcAft>
                <a:spcPts val="0"/>
              </a:spcAft>
              <a:buClr>
                <a:schemeClr val="dk1"/>
              </a:buClr>
              <a:buSzPts val="1800"/>
              <a:buFont typeface="Arial"/>
              <a:buNone/>
            </a:pPr>
            <a:endParaRPr sz="1800" b="0" i="0" u="none">
              <a:solidFill>
                <a:srgbClr val="333333"/>
              </a:solidFill>
              <a:latin typeface="Times New Roman"/>
              <a:ea typeface="Times New Roman"/>
              <a:cs typeface="Times New Roman"/>
              <a:sym typeface="Times New Roman"/>
            </a:endParaRPr>
          </a:p>
          <a:p>
            <a:pPr marL="342900" marR="0" lvl="0" indent="-228600" algn="l" rtl="0">
              <a:spcBef>
                <a:spcPts val="360"/>
              </a:spcBef>
              <a:spcAft>
                <a:spcPts val="0"/>
              </a:spcAft>
              <a:buClr>
                <a:schemeClr val="dk1"/>
              </a:buClr>
              <a:buSzPts val="1800"/>
              <a:buFont typeface="Arial"/>
              <a:buNone/>
            </a:pPr>
            <a:endParaRPr sz="1800" b="0" i="0" u="none">
              <a:solidFill>
                <a:srgbClr val="333333"/>
              </a:solidFill>
              <a:latin typeface="Times New Roman"/>
              <a:ea typeface="Times New Roman"/>
              <a:cs typeface="Times New Roman"/>
              <a:sym typeface="Times New Roman"/>
            </a:endParaRPr>
          </a:p>
        </p:txBody>
      </p:sp>
      <p:sp>
        <p:nvSpPr>
          <p:cNvPr id="164" name="Google Shape;164;g13ffeccf302_0_0"/>
          <p:cNvSpPr txBox="1"/>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10</a:t>
            </a:fld>
            <a:endParaRPr/>
          </a:p>
        </p:txBody>
      </p:sp>
      <p:pic>
        <p:nvPicPr>
          <p:cNvPr id="165" name="Google Shape;165;g13ffeccf302_0_0"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166" name="Google Shape;166;g13ffeccf302_0_0"/>
          <p:cNvSpPr txBox="1"/>
          <p:nvPr/>
        </p:nvSpPr>
        <p:spPr>
          <a:xfrm>
            <a:off x="319087" y="6076950"/>
            <a:ext cx="8505900" cy="461700"/>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11</a:t>
            </a:fld>
            <a:endParaRPr/>
          </a:p>
        </p:txBody>
      </p:sp>
      <p:pic>
        <p:nvPicPr>
          <p:cNvPr id="172" name="Google Shape;172;p10" descr="Components of Operating System"/>
          <p:cNvPicPr preferRelativeResize="0">
            <a:picLocks noGrp="1"/>
          </p:cNvPicPr>
          <p:nvPr>
            <p:ph type="body" idx="1"/>
          </p:nvPr>
        </p:nvPicPr>
        <p:blipFill rotWithShape="1">
          <a:blip r:embed="rId3">
            <a:alphaModFix/>
          </a:blip>
          <a:srcRect/>
          <a:stretch/>
        </p:blipFill>
        <p:spPr>
          <a:xfrm>
            <a:off x="757237" y="765175"/>
            <a:ext cx="7415212" cy="5140325"/>
          </a:xfrm>
          <a:prstGeom prst="rect">
            <a:avLst/>
          </a:prstGeom>
          <a:noFill/>
          <a:ln>
            <a:noFill/>
          </a:ln>
        </p:spPr>
      </p:pic>
      <p:pic>
        <p:nvPicPr>
          <p:cNvPr id="173" name="Google Shape;173;p10" descr="Lovely Professional University - Wikipedia"/>
          <p:cNvPicPr preferRelativeResize="0"/>
          <p:nvPr/>
        </p:nvPicPr>
        <p:blipFill rotWithShape="1">
          <a:blip r:embed="rId4">
            <a:alphaModFix/>
          </a:blip>
          <a:srcRect/>
          <a:stretch/>
        </p:blipFill>
        <p:spPr>
          <a:xfrm>
            <a:off x="8388350" y="74612"/>
            <a:ext cx="704850" cy="701675"/>
          </a:xfrm>
          <a:prstGeom prst="rect">
            <a:avLst/>
          </a:prstGeom>
          <a:noFill/>
          <a:ln>
            <a:noFill/>
          </a:ln>
        </p:spPr>
      </p:pic>
      <p:sp>
        <p:nvSpPr>
          <p:cNvPr id="174" name="Google Shape;174;p10"/>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1"/>
          <p:cNvSpPr txBox="1">
            <a:spLocks noGrp="1"/>
          </p:cNvSpPr>
          <p:nvPr>
            <p:ph type="body" idx="1"/>
          </p:nvPr>
        </p:nvSpPr>
        <p:spPr>
          <a:xfrm>
            <a:off x="457200" y="404812"/>
            <a:ext cx="8229600" cy="572135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610B4B"/>
              </a:buClr>
              <a:buSzPts val="2400"/>
              <a:buFont typeface="Arial"/>
              <a:buChar char="•"/>
            </a:pPr>
            <a:r>
              <a:rPr lang="en-US" sz="2400" b="1" i="0" u="none">
                <a:solidFill>
                  <a:srgbClr val="610B4B"/>
                </a:solidFill>
                <a:latin typeface="Times New Roman"/>
                <a:ea typeface="Times New Roman"/>
                <a:cs typeface="Times New Roman"/>
                <a:sym typeface="Times New Roman"/>
              </a:rPr>
              <a:t>File Management</a:t>
            </a:r>
            <a:endParaRPr/>
          </a:p>
          <a:p>
            <a:pPr marL="342900" marR="0" lvl="0" indent="-342900" algn="just" rtl="0">
              <a:lnSpc>
                <a:spcPct val="100000"/>
              </a:lnSpc>
              <a:spcBef>
                <a:spcPts val="480"/>
              </a:spcBef>
              <a:spcAft>
                <a:spcPts val="0"/>
              </a:spcAft>
              <a:buClr>
                <a:srgbClr val="333333"/>
              </a:buClr>
              <a:buSzPts val="2400"/>
              <a:buFont typeface="Arial"/>
              <a:buChar char="•"/>
            </a:pPr>
            <a:r>
              <a:rPr lang="en-US" sz="2400" b="0" i="0" u="none">
                <a:solidFill>
                  <a:srgbClr val="333333"/>
                </a:solidFill>
                <a:latin typeface="Times New Roman"/>
                <a:ea typeface="Times New Roman"/>
                <a:cs typeface="Times New Roman"/>
                <a:sym typeface="Times New Roman"/>
              </a:rPr>
              <a:t>A file is a set of related information defined by its creator. It commonly represents programs (both source and object forms) and data. Data files can be alphabetic, numeric, or alphanumeric.</a:t>
            </a:r>
            <a:endParaRPr/>
          </a:p>
          <a:p>
            <a:pPr marL="342900" marR="0" lvl="0" indent="-342900" algn="l" rtl="0">
              <a:lnSpc>
                <a:spcPct val="100000"/>
              </a:lnSpc>
              <a:spcBef>
                <a:spcPts val="480"/>
              </a:spcBef>
              <a:spcAft>
                <a:spcPts val="0"/>
              </a:spcAft>
              <a:buClr>
                <a:srgbClr val="333333"/>
              </a:buClr>
              <a:buSzPts val="2400"/>
              <a:buFont typeface="Arial"/>
              <a:buChar char="•"/>
            </a:pPr>
            <a:r>
              <a:rPr lang="en-US" sz="2400" b="1" i="0" u="none">
                <a:solidFill>
                  <a:srgbClr val="333333"/>
                </a:solidFill>
                <a:latin typeface="Times New Roman"/>
                <a:ea typeface="Times New Roman"/>
                <a:cs typeface="Times New Roman"/>
                <a:sym typeface="Times New Roman"/>
              </a:rPr>
              <a:t>Function of file management</a:t>
            </a:r>
            <a:endParaRPr/>
          </a:p>
          <a:p>
            <a:pPr marL="342900" marR="0" lvl="0" indent="-342900" algn="just" rtl="0">
              <a:lnSpc>
                <a:spcPct val="100000"/>
              </a:lnSpc>
              <a:spcBef>
                <a:spcPts val="480"/>
              </a:spcBef>
              <a:spcAft>
                <a:spcPts val="0"/>
              </a:spcAft>
              <a:buClr>
                <a:srgbClr val="333333"/>
              </a:buClr>
              <a:buSzPts val="2400"/>
              <a:buFont typeface="Arial"/>
              <a:buChar char="•"/>
            </a:pPr>
            <a:r>
              <a:rPr lang="en-US" sz="2400" b="0" i="0" u="none">
                <a:solidFill>
                  <a:srgbClr val="333333"/>
                </a:solidFill>
                <a:latin typeface="Times New Roman"/>
                <a:ea typeface="Times New Roman"/>
                <a:cs typeface="Times New Roman"/>
                <a:sym typeface="Times New Roman"/>
              </a:rPr>
              <a:t>The operating system has the following important activities in connection with file management:</a:t>
            </a:r>
            <a:endParaRPr/>
          </a:p>
          <a:p>
            <a:pPr marL="342900" marR="0" lvl="0" indent="-342900" algn="just" rtl="0">
              <a:lnSpc>
                <a:spcPct val="100000"/>
              </a:lnSpc>
              <a:spcBef>
                <a:spcPts val="480"/>
              </a:spcBef>
              <a:spcAft>
                <a:spcPts val="0"/>
              </a:spcAft>
              <a:buClr>
                <a:srgbClr val="000000"/>
              </a:buClr>
              <a:buSzPts val="2400"/>
              <a:buFont typeface="Arial"/>
              <a:buChar char="•"/>
            </a:pPr>
            <a:r>
              <a:rPr lang="en-US" sz="2400" b="0" i="0" u="none">
                <a:solidFill>
                  <a:srgbClr val="000000"/>
                </a:solidFill>
                <a:latin typeface="Times New Roman"/>
                <a:ea typeface="Times New Roman"/>
                <a:cs typeface="Times New Roman"/>
                <a:sym typeface="Times New Roman"/>
              </a:rPr>
              <a:t>File and directory creation and deletion.</a:t>
            </a:r>
            <a:endParaRPr/>
          </a:p>
          <a:p>
            <a:pPr marL="342900" marR="0" lvl="0" indent="-342900" algn="just" rtl="0">
              <a:lnSpc>
                <a:spcPct val="100000"/>
              </a:lnSpc>
              <a:spcBef>
                <a:spcPts val="480"/>
              </a:spcBef>
              <a:spcAft>
                <a:spcPts val="0"/>
              </a:spcAft>
              <a:buClr>
                <a:srgbClr val="000000"/>
              </a:buClr>
              <a:buSzPts val="2400"/>
              <a:buFont typeface="Arial"/>
              <a:buChar char="•"/>
            </a:pPr>
            <a:r>
              <a:rPr lang="en-US" sz="2400" b="0" i="0" u="none">
                <a:solidFill>
                  <a:srgbClr val="000000"/>
                </a:solidFill>
                <a:latin typeface="Times New Roman"/>
                <a:ea typeface="Times New Roman"/>
                <a:cs typeface="Times New Roman"/>
                <a:sym typeface="Times New Roman"/>
              </a:rPr>
              <a:t>For manipulating files and directories.</a:t>
            </a:r>
            <a:endParaRPr/>
          </a:p>
          <a:p>
            <a:pPr marL="342900" marR="0" lvl="0" indent="-342900" algn="just" rtl="0">
              <a:lnSpc>
                <a:spcPct val="100000"/>
              </a:lnSpc>
              <a:spcBef>
                <a:spcPts val="480"/>
              </a:spcBef>
              <a:spcAft>
                <a:spcPts val="0"/>
              </a:spcAft>
              <a:buClr>
                <a:srgbClr val="000000"/>
              </a:buClr>
              <a:buSzPts val="2400"/>
              <a:buFont typeface="Arial"/>
              <a:buChar char="•"/>
            </a:pPr>
            <a:r>
              <a:rPr lang="en-US" sz="2400" b="0" i="0" u="none">
                <a:solidFill>
                  <a:srgbClr val="000000"/>
                </a:solidFill>
                <a:latin typeface="Times New Roman"/>
                <a:ea typeface="Times New Roman"/>
                <a:cs typeface="Times New Roman"/>
                <a:sym typeface="Times New Roman"/>
              </a:rPr>
              <a:t>Mapping files onto secondary storage.</a:t>
            </a:r>
            <a:endParaRPr/>
          </a:p>
          <a:p>
            <a:pPr marL="342900" marR="0" lvl="0" indent="-342900" algn="just" rtl="0">
              <a:lnSpc>
                <a:spcPct val="100000"/>
              </a:lnSpc>
              <a:spcBef>
                <a:spcPts val="480"/>
              </a:spcBef>
              <a:spcAft>
                <a:spcPts val="0"/>
              </a:spcAft>
              <a:buClr>
                <a:srgbClr val="000000"/>
              </a:buClr>
              <a:buSzPts val="2400"/>
              <a:buFont typeface="Arial"/>
              <a:buChar char="•"/>
            </a:pPr>
            <a:r>
              <a:rPr lang="en-US" sz="2400" b="0" i="0" u="none">
                <a:solidFill>
                  <a:srgbClr val="000000"/>
                </a:solidFill>
                <a:latin typeface="Times New Roman"/>
                <a:ea typeface="Times New Roman"/>
                <a:cs typeface="Times New Roman"/>
                <a:sym typeface="Times New Roman"/>
              </a:rPr>
              <a:t>Backup files on stable storage media.</a:t>
            </a:r>
            <a:endParaRPr/>
          </a:p>
          <a:p>
            <a:pPr marL="342900" marR="0" lvl="0" indent="-190500" algn="l" rtl="0">
              <a:spcBef>
                <a:spcPts val="480"/>
              </a:spcBef>
              <a:spcAft>
                <a:spcPts val="0"/>
              </a:spcAft>
              <a:buClr>
                <a:schemeClr val="dk1"/>
              </a:buClr>
              <a:buSzPts val="2400"/>
              <a:buFont typeface="Arial"/>
              <a:buNone/>
            </a:pPr>
            <a:endParaRPr sz="2400" b="0" i="0" u="none">
              <a:solidFill>
                <a:srgbClr val="000000"/>
              </a:solidFill>
              <a:latin typeface="Times New Roman"/>
              <a:ea typeface="Times New Roman"/>
              <a:cs typeface="Times New Roman"/>
              <a:sym typeface="Times New Roman"/>
            </a:endParaRPr>
          </a:p>
        </p:txBody>
      </p:sp>
      <p:sp>
        <p:nvSpPr>
          <p:cNvPr id="180" name="Google Shape;180;p1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12</a:t>
            </a:fld>
            <a:endParaRPr/>
          </a:p>
        </p:txBody>
      </p:sp>
      <p:pic>
        <p:nvPicPr>
          <p:cNvPr id="181" name="Google Shape;181;p11"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182" name="Google Shape;182;p11"/>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13</a:t>
            </a:fld>
            <a:endParaRPr/>
          </a:p>
        </p:txBody>
      </p:sp>
      <p:pic>
        <p:nvPicPr>
          <p:cNvPr id="188" name="Google Shape;188;p12" descr="Components of Operating System"/>
          <p:cNvPicPr preferRelativeResize="0">
            <a:picLocks noGrp="1"/>
          </p:cNvPicPr>
          <p:nvPr>
            <p:ph type="body" idx="1"/>
          </p:nvPr>
        </p:nvPicPr>
        <p:blipFill rotWithShape="1">
          <a:blip r:embed="rId3">
            <a:alphaModFix/>
          </a:blip>
          <a:srcRect/>
          <a:stretch/>
        </p:blipFill>
        <p:spPr>
          <a:xfrm>
            <a:off x="666750" y="908050"/>
            <a:ext cx="7810500" cy="4465637"/>
          </a:xfrm>
          <a:prstGeom prst="rect">
            <a:avLst/>
          </a:prstGeom>
          <a:noFill/>
          <a:ln>
            <a:noFill/>
          </a:ln>
        </p:spPr>
      </p:pic>
      <p:pic>
        <p:nvPicPr>
          <p:cNvPr id="189" name="Google Shape;189;p12" descr="Lovely Professional University - Wikipedia"/>
          <p:cNvPicPr preferRelativeResize="0"/>
          <p:nvPr/>
        </p:nvPicPr>
        <p:blipFill rotWithShape="1">
          <a:blip r:embed="rId4">
            <a:alphaModFix/>
          </a:blip>
          <a:srcRect/>
          <a:stretch/>
        </p:blipFill>
        <p:spPr>
          <a:xfrm>
            <a:off x="8388350" y="74612"/>
            <a:ext cx="704850" cy="701675"/>
          </a:xfrm>
          <a:prstGeom prst="rect">
            <a:avLst/>
          </a:prstGeom>
          <a:noFill/>
          <a:ln>
            <a:noFill/>
          </a:ln>
        </p:spPr>
      </p:pic>
      <p:sp>
        <p:nvSpPr>
          <p:cNvPr id="190" name="Google Shape;190;p12"/>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3"/>
          <p:cNvSpPr txBox="1">
            <a:spLocks noGrp="1"/>
          </p:cNvSpPr>
          <p:nvPr>
            <p:ph type="body" idx="1"/>
          </p:nvPr>
        </p:nvSpPr>
        <p:spPr>
          <a:xfrm>
            <a:off x="457200" y="476250"/>
            <a:ext cx="8229600" cy="564991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610B4B"/>
              </a:buClr>
              <a:buSzPts val="1800"/>
              <a:buFont typeface="Arial"/>
              <a:buChar char="•"/>
            </a:pPr>
            <a:r>
              <a:rPr lang="en-US" sz="1800" b="1" i="0" u="none">
                <a:solidFill>
                  <a:srgbClr val="610B4B"/>
                </a:solidFill>
                <a:latin typeface="Times New Roman"/>
                <a:ea typeface="Times New Roman"/>
                <a:cs typeface="Times New Roman"/>
                <a:sym typeface="Times New Roman"/>
              </a:rPr>
              <a:t>Network Management</a:t>
            </a:r>
            <a:endParaRPr/>
          </a:p>
          <a:p>
            <a:pPr marL="342900" marR="0" lvl="0" indent="-342900" algn="just"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Times New Roman"/>
                <a:ea typeface="Times New Roman"/>
                <a:cs typeface="Times New Roman"/>
                <a:sym typeface="Times New Roman"/>
              </a:rPr>
              <a:t>Network management is the process of administering and managing computer networks. It includes performance management, provisioning of networks, fault analysis, and maintaining the quality of service.</a:t>
            </a:r>
            <a:endParaRPr/>
          </a:p>
          <a:p>
            <a:pPr marL="342900" marR="0" lvl="0" indent="-342900" algn="just"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Times New Roman"/>
                <a:ea typeface="Times New Roman"/>
                <a:cs typeface="Times New Roman"/>
                <a:sym typeface="Times New Roman"/>
              </a:rPr>
              <a:t>A distributed system is a collection of computers or processors that never share their memory and clock. </a:t>
            </a:r>
            <a:endParaRPr sz="1800" b="0" i="0" u="none">
              <a:solidFill>
                <a:srgbClr val="333333"/>
              </a:solidFill>
              <a:latin typeface="Times New Roman"/>
              <a:ea typeface="Times New Roman"/>
              <a:cs typeface="Times New Roman"/>
              <a:sym typeface="Times New Roman"/>
            </a:endParaRPr>
          </a:p>
          <a:p>
            <a:pPr marL="342900" marR="0" lvl="0" indent="-342900" algn="just"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Times New Roman"/>
                <a:ea typeface="Times New Roman"/>
                <a:cs typeface="Times New Roman"/>
                <a:sym typeface="Times New Roman"/>
              </a:rPr>
              <a:t>In this type of system, all the processors have their local memory, and the processors communicate with each other using different communication cables, such as fibre optics or telephone lines.</a:t>
            </a:r>
            <a:endParaRPr/>
          </a:p>
          <a:p>
            <a:pPr marL="342900" marR="0" lvl="0" indent="-342900" algn="just"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Times New Roman"/>
                <a:ea typeface="Times New Roman"/>
                <a:cs typeface="Times New Roman"/>
                <a:sym typeface="Times New Roman"/>
              </a:rPr>
              <a:t>The computers in the network are connected through a communication network, which can configure in many different ways. </a:t>
            </a:r>
            <a:endParaRPr sz="1800" b="0" i="0" u="none">
              <a:solidFill>
                <a:srgbClr val="333333"/>
              </a:solidFill>
              <a:latin typeface="Times New Roman"/>
              <a:ea typeface="Times New Roman"/>
              <a:cs typeface="Times New Roman"/>
              <a:sym typeface="Times New Roman"/>
            </a:endParaRPr>
          </a:p>
          <a:p>
            <a:pPr marL="342900" marR="0" lvl="0" indent="-342900" algn="just"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Times New Roman"/>
                <a:ea typeface="Times New Roman"/>
                <a:cs typeface="Times New Roman"/>
                <a:sym typeface="Times New Roman"/>
              </a:rPr>
              <a:t>The network can fully or partially connect in network management, which helps users design routing and connection strategies that overcome connection and security issues.</a:t>
            </a:r>
            <a:endParaRPr/>
          </a:p>
          <a:p>
            <a:pPr marL="342900" marR="0" lvl="0" indent="-228600" algn="l" rtl="0">
              <a:spcBef>
                <a:spcPts val="360"/>
              </a:spcBef>
              <a:spcAft>
                <a:spcPts val="0"/>
              </a:spcAft>
              <a:buClr>
                <a:schemeClr val="dk1"/>
              </a:buClr>
              <a:buSzPts val="1800"/>
              <a:buFont typeface="Arial"/>
              <a:buNone/>
            </a:pPr>
            <a:endParaRPr sz="1800" b="0" i="0" u="none">
              <a:solidFill>
                <a:srgbClr val="000000"/>
              </a:solidFill>
              <a:latin typeface="Times New Roman"/>
              <a:ea typeface="Times New Roman"/>
              <a:cs typeface="Times New Roman"/>
              <a:sym typeface="Times New Roman"/>
            </a:endParaRPr>
          </a:p>
        </p:txBody>
      </p:sp>
      <p:sp>
        <p:nvSpPr>
          <p:cNvPr id="196" name="Google Shape;196;p1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14</a:t>
            </a:fld>
            <a:endParaRPr/>
          </a:p>
        </p:txBody>
      </p:sp>
      <p:pic>
        <p:nvPicPr>
          <p:cNvPr id="197" name="Google Shape;197;p13"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198" name="Google Shape;198;p13"/>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13ffeccf302_0_7"/>
          <p:cNvSpPr txBox="1">
            <a:spLocks noGrp="1"/>
          </p:cNvSpPr>
          <p:nvPr>
            <p:ph type="body" idx="1"/>
          </p:nvPr>
        </p:nvSpPr>
        <p:spPr>
          <a:xfrm>
            <a:off x="457200" y="476250"/>
            <a:ext cx="8229600" cy="56499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360"/>
              </a:spcBef>
              <a:spcAft>
                <a:spcPts val="0"/>
              </a:spcAft>
              <a:buClr>
                <a:srgbClr val="333333"/>
              </a:buClr>
              <a:buSzPts val="1800"/>
              <a:buFont typeface="Arial"/>
              <a:buChar char="•"/>
            </a:pPr>
            <a:r>
              <a:rPr lang="en-US" sz="1800" b="1" i="0" u="none">
                <a:solidFill>
                  <a:srgbClr val="333333"/>
                </a:solidFill>
                <a:latin typeface="Times New Roman"/>
                <a:ea typeface="Times New Roman"/>
                <a:cs typeface="Times New Roman"/>
                <a:sym typeface="Times New Roman"/>
              </a:rPr>
              <a:t>Functions of Network management</a:t>
            </a:r>
            <a:endParaRPr sz="1800" b="0" i="0" u="none">
              <a:solidFill>
                <a:srgbClr val="333333"/>
              </a:solidFill>
              <a:latin typeface="Times New Roman"/>
              <a:ea typeface="Times New Roman"/>
              <a:cs typeface="Times New Roman"/>
              <a:sym typeface="Times New Roman"/>
            </a:endParaRPr>
          </a:p>
          <a:p>
            <a:pPr marL="342900" marR="0" lvl="0" indent="0" algn="just" rtl="0">
              <a:lnSpc>
                <a:spcPct val="100000"/>
              </a:lnSpc>
              <a:spcBef>
                <a:spcPts val="360"/>
              </a:spcBef>
              <a:spcAft>
                <a:spcPts val="0"/>
              </a:spcAft>
              <a:buNone/>
            </a:pPr>
            <a:endParaRPr sz="1800">
              <a:solidFill>
                <a:srgbClr val="000000"/>
              </a:solidFill>
              <a:latin typeface="Times New Roman"/>
              <a:ea typeface="Times New Roman"/>
              <a:cs typeface="Times New Roman"/>
              <a:sym typeface="Times New Roman"/>
            </a:endParaRPr>
          </a:p>
          <a:p>
            <a:pPr marL="342900" marR="0" lvl="0" indent="-342900" algn="just" rtl="0">
              <a:lnSpc>
                <a:spcPct val="100000"/>
              </a:lnSpc>
              <a:spcBef>
                <a:spcPts val="360"/>
              </a:spcBef>
              <a:spcAft>
                <a:spcPts val="0"/>
              </a:spcAft>
              <a:buClr>
                <a:srgbClr val="000000"/>
              </a:buClr>
              <a:buSzPts val="1800"/>
              <a:buFont typeface="Arial"/>
              <a:buChar char="•"/>
            </a:pPr>
            <a:r>
              <a:rPr lang="en-US" sz="1800" b="0" i="0" u="none">
                <a:solidFill>
                  <a:srgbClr val="000000"/>
                </a:solidFill>
                <a:latin typeface="Times New Roman"/>
                <a:ea typeface="Times New Roman"/>
                <a:cs typeface="Times New Roman"/>
                <a:sym typeface="Times New Roman"/>
              </a:rPr>
              <a:t>Distributed systems help you to various computing resources in size and function. They may involve minicomputers, microprocessors, and many general-purpose computer systems.</a:t>
            </a:r>
            <a:endParaRPr/>
          </a:p>
          <a:p>
            <a:pPr marL="342900" marR="0" lvl="0" indent="-342900" algn="just" rtl="0">
              <a:lnSpc>
                <a:spcPct val="100000"/>
              </a:lnSpc>
              <a:spcBef>
                <a:spcPts val="360"/>
              </a:spcBef>
              <a:spcAft>
                <a:spcPts val="0"/>
              </a:spcAft>
              <a:buClr>
                <a:srgbClr val="000000"/>
              </a:buClr>
              <a:buSzPts val="1800"/>
              <a:buFont typeface="Arial"/>
              <a:buChar char="•"/>
            </a:pPr>
            <a:r>
              <a:rPr lang="en-US" sz="1800" b="0" i="0" u="none">
                <a:solidFill>
                  <a:srgbClr val="000000"/>
                </a:solidFill>
                <a:latin typeface="Times New Roman"/>
                <a:ea typeface="Times New Roman"/>
                <a:cs typeface="Times New Roman"/>
                <a:sym typeface="Times New Roman"/>
              </a:rPr>
              <a:t>A distributed system also offers the user access to the various resources the network shares.</a:t>
            </a:r>
            <a:endParaRPr/>
          </a:p>
          <a:p>
            <a:pPr marL="342900" marR="0" lvl="0" indent="-342900" algn="just" rtl="0">
              <a:lnSpc>
                <a:spcPct val="100000"/>
              </a:lnSpc>
              <a:spcBef>
                <a:spcPts val="360"/>
              </a:spcBef>
              <a:spcAft>
                <a:spcPts val="0"/>
              </a:spcAft>
              <a:buClr>
                <a:srgbClr val="000000"/>
              </a:buClr>
              <a:buSzPts val="1800"/>
              <a:buFont typeface="Arial"/>
              <a:buChar char="•"/>
            </a:pPr>
            <a:r>
              <a:rPr lang="en-US" sz="1800" b="0" i="0" u="none">
                <a:solidFill>
                  <a:srgbClr val="000000"/>
                </a:solidFill>
                <a:latin typeface="Times New Roman"/>
                <a:ea typeface="Times New Roman"/>
                <a:cs typeface="Times New Roman"/>
                <a:sym typeface="Times New Roman"/>
              </a:rPr>
              <a:t>It helps to access shared resources that help computation to speed up or offers data availability and reliability.</a:t>
            </a:r>
            <a:endParaRPr/>
          </a:p>
          <a:p>
            <a:pPr marL="342900" marR="0" lvl="0" indent="-228600" algn="l" rtl="0">
              <a:spcBef>
                <a:spcPts val="360"/>
              </a:spcBef>
              <a:spcAft>
                <a:spcPts val="0"/>
              </a:spcAft>
              <a:buClr>
                <a:schemeClr val="dk1"/>
              </a:buClr>
              <a:buSzPts val="1800"/>
              <a:buFont typeface="Arial"/>
              <a:buNone/>
            </a:pPr>
            <a:endParaRPr sz="1800" b="0" i="0" u="none">
              <a:solidFill>
                <a:srgbClr val="000000"/>
              </a:solidFill>
              <a:latin typeface="Times New Roman"/>
              <a:ea typeface="Times New Roman"/>
              <a:cs typeface="Times New Roman"/>
              <a:sym typeface="Times New Roman"/>
            </a:endParaRPr>
          </a:p>
        </p:txBody>
      </p:sp>
      <p:sp>
        <p:nvSpPr>
          <p:cNvPr id="204" name="Google Shape;204;g13ffeccf302_0_7"/>
          <p:cNvSpPr txBox="1"/>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15</a:t>
            </a:fld>
            <a:endParaRPr/>
          </a:p>
        </p:txBody>
      </p:sp>
      <p:pic>
        <p:nvPicPr>
          <p:cNvPr id="205" name="Google Shape;205;g13ffeccf302_0_7"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206" name="Google Shape;206;g13ffeccf302_0_7"/>
          <p:cNvSpPr txBox="1"/>
          <p:nvPr/>
        </p:nvSpPr>
        <p:spPr>
          <a:xfrm>
            <a:off x="319087" y="6076950"/>
            <a:ext cx="8505900" cy="461700"/>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16</a:t>
            </a:fld>
            <a:endParaRPr/>
          </a:p>
        </p:txBody>
      </p:sp>
      <p:pic>
        <p:nvPicPr>
          <p:cNvPr id="212" name="Google Shape;212;p14" descr="Components of Operating System"/>
          <p:cNvPicPr preferRelativeResize="0">
            <a:picLocks noGrp="1"/>
          </p:cNvPicPr>
          <p:nvPr>
            <p:ph type="body" idx="1"/>
          </p:nvPr>
        </p:nvPicPr>
        <p:blipFill rotWithShape="1">
          <a:blip r:embed="rId3">
            <a:alphaModFix/>
          </a:blip>
          <a:srcRect/>
          <a:stretch/>
        </p:blipFill>
        <p:spPr>
          <a:xfrm>
            <a:off x="279400" y="836612"/>
            <a:ext cx="8253412" cy="4752975"/>
          </a:xfrm>
          <a:prstGeom prst="rect">
            <a:avLst/>
          </a:prstGeom>
          <a:noFill/>
          <a:ln>
            <a:noFill/>
          </a:ln>
        </p:spPr>
      </p:pic>
      <p:pic>
        <p:nvPicPr>
          <p:cNvPr id="213" name="Google Shape;213;p14" descr="Lovely Professional University - Wikipedia"/>
          <p:cNvPicPr preferRelativeResize="0"/>
          <p:nvPr/>
        </p:nvPicPr>
        <p:blipFill rotWithShape="1">
          <a:blip r:embed="rId4">
            <a:alphaModFix/>
          </a:blip>
          <a:srcRect/>
          <a:stretch/>
        </p:blipFill>
        <p:spPr>
          <a:xfrm>
            <a:off x="8388350" y="74612"/>
            <a:ext cx="704850" cy="701675"/>
          </a:xfrm>
          <a:prstGeom prst="rect">
            <a:avLst/>
          </a:prstGeom>
          <a:noFill/>
          <a:ln>
            <a:noFill/>
          </a:ln>
        </p:spPr>
      </p:pic>
      <p:sp>
        <p:nvSpPr>
          <p:cNvPr id="214" name="Google Shape;214;p14"/>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5"/>
          <p:cNvSpPr txBox="1">
            <a:spLocks noGrp="1"/>
          </p:cNvSpPr>
          <p:nvPr>
            <p:ph type="body" idx="1"/>
          </p:nvPr>
        </p:nvSpPr>
        <p:spPr>
          <a:xfrm>
            <a:off x="457200" y="476250"/>
            <a:ext cx="8229600" cy="564991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610B4B"/>
              </a:buClr>
              <a:buSzPts val="1800"/>
              <a:buFont typeface="Arial"/>
              <a:buChar char="•"/>
            </a:pPr>
            <a:r>
              <a:rPr lang="en-US" sz="1800" b="1" i="0" u="none">
                <a:solidFill>
                  <a:srgbClr val="610B4B"/>
                </a:solidFill>
                <a:latin typeface="Times New Roman"/>
                <a:ea typeface="Times New Roman"/>
                <a:cs typeface="Times New Roman"/>
                <a:sym typeface="Times New Roman"/>
              </a:rPr>
              <a:t>Main Memory management</a:t>
            </a:r>
            <a:endParaRPr/>
          </a:p>
          <a:p>
            <a:pPr marL="342900" marR="0" lvl="0" indent="-342900" algn="just"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Times New Roman"/>
                <a:ea typeface="Times New Roman"/>
                <a:cs typeface="Times New Roman"/>
                <a:sym typeface="Times New Roman"/>
              </a:rPr>
              <a:t>Main memory is a large array of storage or bytes, which has an address. </a:t>
            </a:r>
            <a:endParaRPr sz="1800" b="0" i="0" u="none">
              <a:solidFill>
                <a:srgbClr val="333333"/>
              </a:solidFill>
              <a:latin typeface="Times New Roman"/>
              <a:ea typeface="Times New Roman"/>
              <a:cs typeface="Times New Roman"/>
              <a:sym typeface="Times New Roman"/>
            </a:endParaRPr>
          </a:p>
          <a:p>
            <a:pPr marL="342900" marR="0" lvl="0" indent="-342900" algn="just"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Times New Roman"/>
                <a:ea typeface="Times New Roman"/>
                <a:cs typeface="Times New Roman"/>
                <a:sym typeface="Times New Roman"/>
              </a:rPr>
              <a:t>The memory management process is conducted by using a sequence of reads or writes of specific memory addresses.</a:t>
            </a:r>
            <a:endParaRPr/>
          </a:p>
          <a:p>
            <a:pPr marL="342900" marR="0" lvl="0" indent="-342900" algn="just"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Times New Roman"/>
                <a:ea typeface="Times New Roman"/>
                <a:cs typeface="Times New Roman"/>
                <a:sym typeface="Times New Roman"/>
              </a:rPr>
              <a:t>It should be mapped to absolute addresses and loaded inside the memory to execute a program. The selection of a memory management method depends on several factors</a:t>
            </a:r>
            <a:endParaRPr/>
          </a:p>
          <a:p>
            <a:pPr marL="342900" marR="0" lvl="0" indent="-342900" algn="just"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Times New Roman"/>
                <a:ea typeface="Times New Roman"/>
                <a:cs typeface="Times New Roman"/>
                <a:sym typeface="Times New Roman"/>
              </a:rPr>
              <a:t>However, it is mainly based on the hardware design of the system. Each algorithm requires corresponding hardware support. </a:t>
            </a:r>
            <a:endParaRPr sz="1800" b="0" i="0" u="none">
              <a:solidFill>
                <a:srgbClr val="333333"/>
              </a:solidFill>
              <a:latin typeface="Times New Roman"/>
              <a:ea typeface="Times New Roman"/>
              <a:cs typeface="Times New Roman"/>
              <a:sym typeface="Times New Roman"/>
            </a:endParaRPr>
          </a:p>
          <a:p>
            <a:pPr marL="342900" marR="0" lvl="0" indent="-342900" algn="just"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Times New Roman"/>
                <a:ea typeface="Times New Roman"/>
                <a:cs typeface="Times New Roman"/>
                <a:sym typeface="Times New Roman"/>
              </a:rPr>
              <a:t>Main memory offers fast storage that can be accessed directly by the CPU. It is costly and hence has a lower storage capacity. However, for a program to be executed, it must be in the main memory.</a:t>
            </a:r>
            <a:r>
              <a:rPr lang="en-US" sz="1800" b="1" i="0" u="none">
                <a:solidFill>
                  <a:srgbClr val="333333"/>
                </a:solidFill>
                <a:latin typeface="Times New Roman"/>
                <a:ea typeface="Times New Roman"/>
                <a:cs typeface="Times New Roman"/>
                <a:sym typeface="Times New Roman"/>
              </a:rPr>
              <a:t> </a:t>
            </a:r>
            <a:endParaRPr sz="1800" b="0" i="0" u="none">
              <a:solidFill>
                <a:srgbClr val="000000"/>
              </a:solidFill>
              <a:latin typeface="Times New Roman"/>
              <a:ea typeface="Times New Roman"/>
              <a:cs typeface="Times New Roman"/>
              <a:sym typeface="Times New Roman"/>
            </a:endParaRPr>
          </a:p>
        </p:txBody>
      </p:sp>
      <p:sp>
        <p:nvSpPr>
          <p:cNvPr id="220" name="Google Shape;220;p1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17</a:t>
            </a:fld>
            <a:endParaRPr/>
          </a:p>
        </p:txBody>
      </p:sp>
      <p:pic>
        <p:nvPicPr>
          <p:cNvPr id="221" name="Google Shape;221;p15"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222" name="Google Shape;222;p15"/>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13ffeccf302_0_14"/>
          <p:cNvSpPr txBox="1">
            <a:spLocks noGrp="1"/>
          </p:cNvSpPr>
          <p:nvPr>
            <p:ph type="body" idx="1"/>
          </p:nvPr>
        </p:nvSpPr>
        <p:spPr>
          <a:xfrm>
            <a:off x="457200" y="476250"/>
            <a:ext cx="8229600" cy="56499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360"/>
              </a:spcBef>
              <a:spcAft>
                <a:spcPts val="0"/>
              </a:spcAft>
              <a:buClr>
                <a:srgbClr val="333333"/>
              </a:buClr>
              <a:buSzPts val="1800"/>
              <a:buFont typeface="Arial"/>
              <a:buChar char="•"/>
            </a:pPr>
            <a:r>
              <a:rPr lang="en-US" sz="1800" b="1" i="0" u="none">
                <a:solidFill>
                  <a:srgbClr val="333333"/>
                </a:solidFill>
                <a:latin typeface="Times New Roman"/>
                <a:ea typeface="Times New Roman"/>
                <a:cs typeface="Times New Roman"/>
                <a:sym typeface="Times New Roman"/>
              </a:rPr>
              <a:t>Functions of Memory management</a:t>
            </a:r>
            <a:endParaRPr/>
          </a:p>
          <a:p>
            <a:pPr marL="342900" marR="0" lvl="0" indent="0" algn="just" rtl="0">
              <a:lnSpc>
                <a:spcPct val="100000"/>
              </a:lnSpc>
              <a:spcBef>
                <a:spcPts val="360"/>
              </a:spcBef>
              <a:spcAft>
                <a:spcPts val="0"/>
              </a:spcAft>
              <a:buNone/>
            </a:pPr>
            <a:endParaRPr sz="1800">
              <a:solidFill>
                <a:srgbClr val="333333"/>
              </a:solidFill>
              <a:latin typeface="Times New Roman"/>
              <a:ea typeface="Times New Roman"/>
              <a:cs typeface="Times New Roman"/>
              <a:sym typeface="Times New Roman"/>
            </a:endParaRPr>
          </a:p>
          <a:p>
            <a:pPr marL="342900" marR="0" lvl="0" indent="-342900" algn="just"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Times New Roman"/>
                <a:ea typeface="Times New Roman"/>
                <a:cs typeface="Times New Roman"/>
                <a:sym typeface="Times New Roman"/>
              </a:rPr>
              <a:t>An Operating System performs the following functions for Memory Management in the operating system:</a:t>
            </a:r>
            <a:endParaRPr/>
          </a:p>
          <a:p>
            <a:pPr marL="342900" marR="0" lvl="0" indent="-342900" algn="just" rtl="0">
              <a:lnSpc>
                <a:spcPct val="100000"/>
              </a:lnSpc>
              <a:spcBef>
                <a:spcPts val="360"/>
              </a:spcBef>
              <a:spcAft>
                <a:spcPts val="0"/>
              </a:spcAft>
              <a:buClr>
                <a:srgbClr val="000000"/>
              </a:buClr>
              <a:buSzPts val="1800"/>
              <a:buFont typeface="Arial"/>
              <a:buChar char="•"/>
            </a:pPr>
            <a:r>
              <a:rPr lang="en-US" sz="1800" b="0" i="0" u="none">
                <a:solidFill>
                  <a:srgbClr val="000000"/>
                </a:solidFill>
                <a:latin typeface="Times New Roman"/>
                <a:ea typeface="Times New Roman"/>
                <a:cs typeface="Times New Roman"/>
                <a:sym typeface="Times New Roman"/>
              </a:rPr>
              <a:t>It helps you to keep track of primary memory.</a:t>
            </a:r>
            <a:endParaRPr/>
          </a:p>
          <a:p>
            <a:pPr marL="342900" marR="0" lvl="0" indent="-342900" algn="just" rtl="0">
              <a:lnSpc>
                <a:spcPct val="100000"/>
              </a:lnSpc>
              <a:spcBef>
                <a:spcPts val="360"/>
              </a:spcBef>
              <a:spcAft>
                <a:spcPts val="0"/>
              </a:spcAft>
              <a:buClr>
                <a:srgbClr val="000000"/>
              </a:buClr>
              <a:buSzPts val="1800"/>
              <a:buFont typeface="Arial"/>
              <a:buChar char="•"/>
            </a:pPr>
            <a:r>
              <a:rPr lang="en-US" sz="1800" b="0" i="0" u="none">
                <a:solidFill>
                  <a:srgbClr val="000000"/>
                </a:solidFill>
                <a:latin typeface="Times New Roman"/>
                <a:ea typeface="Times New Roman"/>
                <a:cs typeface="Times New Roman"/>
                <a:sym typeface="Times New Roman"/>
              </a:rPr>
              <a:t>Determine what part of it are in use by whom, what part is not in use.</a:t>
            </a:r>
            <a:endParaRPr/>
          </a:p>
          <a:p>
            <a:pPr marL="342900" marR="0" lvl="0" indent="-342900" algn="just" rtl="0">
              <a:lnSpc>
                <a:spcPct val="100000"/>
              </a:lnSpc>
              <a:spcBef>
                <a:spcPts val="360"/>
              </a:spcBef>
              <a:spcAft>
                <a:spcPts val="0"/>
              </a:spcAft>
              <a:buClr>
                <a:srgbClr val="000000"/>
              </a:buClr>
              <a:buSzPts val="1800"/>
              <a:buFont typeface="Arial"/>
              <a:buChar char="•"/>
            </a:pPr>
            <a:r>
              <a:rPr lang="en-US" sz="1800" b="0" i="0" u="none">
                <a:solidFill>
                  <a:srgbClr val="000000"/>
                </a:solidFill>
                <a:latin typeface="Times New Roman"/>
                <a:ea typeface="Times New Roman"/>
                <a:cs typeface="Times New Roman"/>
                <a:sym typeface="Times New Roman"/>
              </a:rPr>
              <a:t>In a multiprogramming system, the OS decides which process will get memory and how much.</a:t>
            </a:r>
            <a:endParaRPr/>
          </a:p>
          <a:p>
            <a:pPr marL="342900" marR="0" lvl="0" indent="-342900" algn="just" rtl="0">
              <a:lnSpc>
                <a:spcPct val="100000"/>
              </a:lnSpc>
              <a:spcBef>
                <a:spcPts val="360"/>
              </a:spcBef>
              <a:spcAft>
                <a:spcPts val="0"/>
              </a:spcAft>
              <a:buClr>
                <a:srgbClr val="000000"/>
              </a:buClr>
              <a:buSzPts val="1800"/>
              <a:buFont typeface="Arial"/>
              <a:buChar char="•"/>
            </a:pPr>
            <a:r>
              <a:rPr lang="en-US" sz="1800" b="0" i="0" u="none">
                <a:solidFill>
                  <a:srgbClr val="000000"/>
                </a:solidFill>
                <a:latin typeface="Times New Roman"/>
                <a:ea typeface="Times New Roman"/>
                <a:cs typeface="Times New Roman"/>
                <a:sym typeface="Times New Roman"/>
              </a:rPr>
              <a:t>Allocates the memory when a process requests.</a:t>
            </a:r>
            <a:endParaRPr/>
          </a:p>
          <a:p>
            <a:pPr marL="342900" marR="0" lvl="0" indent="-342900" algn="just" rtl="0">
              <a:lnSpc>
                <a:spcPct val="100000"/>
              </a:lnSpc>
              <a:spcBef>
                <a:spcPts val="360"/>
              </a:spcBef>
              <a:spcAft>
                <a:spcPts val="0"/>
              </a:spcAft>
              <a:buClr>
                <a:srgbClr val="000000"/>
              </a:buClr>
              <a:buSzPts val="1800"/>
              <a:buFont typeface="Arial"/>
              <a:buChar char="•"/>
            </a:pPr>
            <a:r>
              <a:rPr lang="en-US" sz="1800" b="0" i="0" u="none">
                <a:solidFill>
                  <a:srgbClr val="000000"/>
                </a:solidFill>
                <a:latin typeface="Times New Roman"/>
                <a:ea typeface="Times New Roman"/>
                <a:cs typeface="Times New Roman"/>
                <a:sym typeface="Times New Roman"/>
              </a:rPr>
              <a:t>It also de-allocates the memory when a process no longer requires or has been terminated.</a:t>
            </a:r>
            <a:endParaRPr/>
          </a:p>
          <a:p>
            <a:pPr marL="342900" marR="0" lvl="0" indent="-228600" algn="l" rtl="0">
              <a:spcBef>
                <a:spcPts val="360"/>
              </a:spcBef>
              <a:spcAft>
                <a:spcPts val="0"/>
              </a:spcAft>
              <a:buClr>
                <a:schemeClr val="dk1"/>
              </a:buClr>
              <a:buSzPts val="1800"/>
              <a:buFont typeface="Arial"/>
              <a:buNone/>
            </a:pPr>
            <a:endParaRPr sz="1800" b="0" i="0" u="none">
              <a:solidFill>
                <a:srgbClr val="000000"/>
              </a:solidFill>
              <a:latin typeface="Times New Roman"/>
              <a:ea typeface="Times New Roman"/>
              <a:cs typeface="Times New Roman"/>
              <a:sym typeface="Times New Roman"/>
            </a:endParaRPr>
          </a:p>
        </p:txBody>
      </p:sp>
      <p:sp>
        <p:nvSpPr>
          <p:cNvPr id="228" name="Google Shape;228;g13ffeccf302_0_14"/>
          <p:cNvSpPr txBox="1"/>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18</a:t>
            </a:fld>
            <a:endParaRPr/>
          </a:p>
        </p:txBody>
      </p:sp>
      <p:pic>
        <p:nvPicPr>
          <p:cNvPr id="229" name="Google Shape;229;g13ffeccf302_0_14"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230" name="Google Shape;230;g13ffeccf302_0_14"/>
          <p:cNvSpPr txBox="1"/>
          <p:nvPr/>
        </p:nvSpPr>
        <p:spPr>
          <a:xfrm>
            <a:off x="319087" y="6076950"/>
            <a:ext cx="8505900" cy="461700"/>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19</a:t>
            </a:fld>
            <a:endParaRPr/>
          </a:p>
        </p:txBody>
      </p:sp>
      <p:pic>
        <p:nvPicPr>
          <p:cNvPr id="236" name="Google Shape;236;p16" descr="Components of Operating System"/>
          <p:cNvPicPr preferRelativeResize="0">
            <a:picLocks noGrp="1"/>
          </p:cNvPicPr>
          <p:nvPr>
            <p:ph type="body" idx="1"/>
          </p:nvPr>
        </p:nvPicPr>
        <p:blipFill rotWithShape="1">
          <a:blip r:embed="rId3">
            <a:alphaModFix/>
          </a:blip>
          <a:srcRect/>
          <a:stretch/>
        </p:blipFill>
        <p:spPr>
          <a:xfrm>
            <a:off x="1042987" y="828675"/>
            <a:ext cx="6746875" cy="4837112"/>
          </a:xfrm>
          <a:prstGeom prst="rect">
            <a:avLst/>
          </a:prstGeom>
          <a:noFill/>
          <a:ln>
            <a:noFill/>
          </a:ln>
        </p:spPr>
      </p:pic>
      <p:pic>
        <p:nvPicPr>
          <p:cNvPr id="237" name="Google Shape;237;p16" descr="Lovely Professional University - Wikipedia"/>
          <p:cNvPicPr preferRelativeResize="0"/>
          <p:nvPr/>
        </p:nvPicPr>
        <p:blipFill rotWithShape="1">
          <a:blip r:embed="rId4">
            <a:alphaModFix/>
          </a:blip>
          <a:srcRect/>
          <a:stretch/>
        </p:blipFill>
        <p:spPr>
          <a:xfrm>
            <a:off x="8388350" y="74612"/>
            <a:ext cx="704850" cy="701675"/>
          </a:xfrm>
          <a:prstGeom prst="rect">
            <a:avLst/>
          </a:prstGeom>
          <a:noFill/>
          <a:ln>
            <a:noFill/>
          </a:ln>
        </p:spPr>
      </p:pic>
      <p:sp>
        <p:nvSpPr>
          <p:cNvPr id="238" name="Google Shape;238;p16"/>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1" i="0" u="none">
                <a:solidFill>
                  <a:schemeClr val="dk1"/>
                </a:solidFill>
                <a:latin typeface="Times New Roman"/>
                <a:ea typeface="Times New Roman"/>
                <a:cs typeface="Times New Roman"/>
                <a:sym typeface="Times New Roman"/>
              </a:rPr>
              <a:t>Unit-2 (Operating System)</a:t>
            </a:r>
            <a:endParaRPr/>
          </a:p>
        </p:txBody>
      </p:sp>
      <p:sp>
        <p:nvSpPr>
          <p:cNvPr id="97" name="Google Shape;97;p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2</a:t>
            </a:fld>
            <a:endParaRPr/>
          </a:p>
        </p:txBody>
      </p:sp>
      <p:sp>
        <p:nvSpPr>
          <p:cNvPr id="98" name="Google Shape;98;p2"/>
          <p:cNvSpPr txBox="1"/>
          <p:nvPr/>
        </p:nvSpPr>
        <p:spPr>
          <a:xfrm>
            <a:off x="179387" y="5834062"/>
            <a:ext cx="8507412"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pic>
        <p:nvPicPr>
          <p:cNvPr id="99" name="Google Shape;99;p2"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100" name="Google Shape;100;p2"/>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Clr>
                <a:schemeClr val="dk1"/>
              </a:buClr>
              <a:buSzPts val="2200"/>
              <a:buFont typeface="Arial"/>
              <a:buNone/>
            </a:pPr>
            <a:endParaRPr sz="2200" b="0" i="0" u="none" strike="noStrike" cap="none">
              <a:solidFill>
                <a:schemeClr val="dk1"/>
              </a:solidFill>
              <a:latin typeface="Times New Roman"/>
              <a:ea typeface="Times New Roman"/>
              <a:cs typeface="Times New Roman"/>
              <a:sym typeface="Times New Roman"/>
            </a:endParaRPr>
          </a:p>
          <a:p>
            <a:pPr marL="0" marR="0" lvl="0" indent="-139700" algn="just" rtl="0">
              <a:lnSpc>
                <a:spcPct val="115000"/>
              </a:lnSpc>
              <a:spcBef>
                <a:spcPts val="0"/>
              </a:spcBef>
              <a:spcAft>
                <a:spcPts val="0"/>
              </a:spcAft>
              <a:buClr>
                <a:schemeClr val="dk1"/>
              </a:buClr>
              <a:buSzPts val="2200"/>
              <a:buFont typeface="Arial"/>
              <a:buChar char="•"/>
            </a:pPr>
            <a:r>
              <a:rPr lang="en-US" sz="2200" b="1" i="0" u="none" strike="noStrike" cap="none">
                <a:solidFill>
                  <a:schemeClr val="dk1"/>
                </a:solidFill>
                <a:latin typeface="Times New Roman"/>
                <a:ea typeface="Times New Roman"/>
                <a:cs typeface="Times New Roman"/>
                <a:sym typeface="Times New Roman"/>
              </a:rPr>
              <a:t>Operating System:</a:t>
            </a:r>
            <a:r>
              <a:rPr lang="en-US" sz="2200" b="0" i="0" u="none" strike="noStrike" cap="none">
                <a:solidFill>
                  <a:schemeClr val="dk1"/>
                </a:solidFill>
                <a:latin typeface="Times New Roman"/>
                <a:ea typeface="Times New Roman"/>
                <a:cs typeface="Times New Roman"/>
                <a:sym typeface="Times New Roman"/>
              </a:rPr>
              <a:t> Operating Systems and its components, Windows Operating Systems Versions and features, Installation process, Directory Hierarchy of Windows Operating System (single level and multiple level), Bootloader</a:t>
            </a:r>
            <a:endParaRPr/>
          </a:p>
          <a:p>
            <a:pPr marL="0" marR="0" lvl="0" indent="-139700" algn="just" rtl="0">
              <a:lnSpc>
                <a:spcPct val="115000"/>
              </a:lnSpc>
              <a:spcBef>
                <a:spcPts val="0"/>
              </a:spcBef>
              <a:spcAft>
                <a:spcPts val="0"/>
              </a:spcAft>
              <a:buClr>
                <a:schemeClr val="dk1"/>
              </a:buClr>
              <a:buSzPts val="2200"/>
              <a:buFont typeface="Arial"/>
              <a:buChar char="•"/>
            </a:pPr>
            <a:r>
              <a:rPr lang="en-US" sz="2200" b="1" i="0" u="none" strike="noStrike" cap="none">
                <a:solidFill>
                  <a:schemeClr val="dk1"/>
                </a:solidFill>
                <a:latin typeface="Times New Roman"/>
                <a:ea typeface="Times New Roman"/>
                <a:cs typeface="Times New Roman"/>
                <a:sym typeface="Times New Roman"/>
              </a:rPr>
              <a:t>Linux Operating System:</a:t>
            </a:r>
            <a:r>
              <a:rPr lang="en-US" sz="2200" b="0" i="0" u="none" strike="noStrike" cap="none">
                <a:solidFill>
                  <a:schemeClr val="dk1"/>
                </a:solidFill>
                <a:latin typeface="Times New Roman"/>
                <a:ea typeface="Times New Roman"/>
                <a:cs typeface="Times New Roman"/>
                <a:sym typeface="Times New Roman"/>
              </a:rPr>
              <a:t> Linux OS and its features, Distribution versions, installation process, Directory Hierarchy of Linux System (single level and multiple level). Partitions: Understanding disk partitions and obtaining partition information using system tools, Comparison of windows and Linux OS, Virtual Machines</a:t>
            </a:r>
            <a:endParaRPr/>
          </a:p>
          <a:p>
            <a:pPr marL="342900" marR="0" lvl="0" indent="-203200" algn="l" rtl="0">
              <a:spcBef>
                <a:spcPts val="440"/>
              </a:spcBef>
              <a:spcAft>
                <a:spcPts val="0"/>
              </a:spcAft>
              <a:buClr>
                <a:schemeClr val="dk1"/>
              </a:buClr>
              <a:buSzPts val="2200"/>
              <a:buFont typeface="Arial"/>
              <a:buNone/>
            </a:pPr>
            <a:endParaRPr sz="2200" b="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7"/>
          <p:cNvSpPr txBox="1">
            <a:spLocks noGrp="1"/>
          </p:cNvSpPr>
          <p:nvPr>
            <p:ph type="body" idx="1"/>
          </p:nvPr>
        </p:nvSpPr>
        <p:spPr>
          <a:xfrm>
            <a:off x="457200" y="404812"/>
            <a:ext cx="8229600" cy="572135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610B4B"/>
              </a:buClr>
              <a:buSzPts val="2000"/>
              <a:buFont typeface="Arial"/>
              <a:buChar char="•"/>
            </a:pPr>
            <a:r>
              <a:rPr lang="en-US" sz="2000" b="1" i="0" u="none">
                <a:solidFill>
                  <a:srgbClr val="610B4B"/>
                </a:solidFill>
                <a:latin typeface="Times New Roman"/>
                <a:ea typeface="Times New Roman"/>
                <a:cs typeface="Times New Roman"/>
                <a:sym typeface="Times New Roman"/>
              </a:rPr>
              <a:t>Secondary-Storage Management</a:t>
            </a:r>
            <a:endParaRPr/>
          </a:p>
          <a:p>
            <a:pPr marL="342900" marR="0" lvl="0" indent="-342900" algn="just" rtl="0">
              <a:lnSpc>
                <a:spcPct val="100000"/>
              </a:lnSpc>
              <a:spcBef>
                <a:spcPts val="400"/>
              </a:spcBef>
              <a:spcAft>
                <a:spcPts val="0"/>
              </a:spcAft>
              <a:buClr>
                <a:srgbClr val="333333"/>
              </a:buClr>
              <a:buSzPts val="2000"/>
              <a:buFont typeface="Arial"/>
              <a:buChar char="•"/>
            </a:pPr>
            <a:r>
              <a:rPr lang="en-US" sz="2000" b="0" i="0" u="none">
                <a:solidFill>
                  <a:srgbClr val="333333"/>
                </a:solidFill>
                <a:latin typeface="Times New Roman"/>
                <a:ea typeface="Times New Roman"/>
                <a:cs typeface="Times New Roman"/>
                <a:sym typeface="Times New Roman"/>
              </a:rPr>
              <a:t>The most important task of a computer system is to execute programs. These programs help you to access the data from the main memory during execution. </a:t>
            </a:r>
            <a:endParaRPr sz="2000" b="0" i="0" u="none">
              <a:solidFill>
                <a:srgbClr val="333333"/>
              </a:solidFill>
              <a:latin typeface="Times New Roman"/>
              <a:ea typeface="Times New Roman"/>
              <a:cs typeface="Times New Roman"/>
              <a:sym typeface="Times New Roman"/>
            </a:endParaRPr>
          </a:p>
          <a:p>
            <a:pPr marL="342900" marR="0" lvl="0" indent="-342900" algn="just" rtl="0">
              <a:lnSpc>
                <a:spcPct val="100000"/>
              </a:lnSpc>
              <a:spcBef>
                <a:spcPts val="400"/>
              </a:spcBef>
              <a:spcAft>
                <a:spcPts val="0"/>
              </a:spcAft>
              <a:buClr>
                <a:srgbClr val="333333"/>
              </a:buClr>
              <a:buSzPts val="2000"/>
              <a:buFont typeface="Arial"/>
              <a:buChar char="•"/>
            </a:pPr>
            <a:r>
              <a:rPr lang="en-US" sz="2000" b="0" i="0" u="none">
                <a:solidFill>
                  <a:srgbClr val="333333"/>
                </a:solidFill>
                <a:latin typeface="Times New Roman"/>
                <a:ea typeface="Times New Roman"/>
                <a:cs typeface="Times New Roman"/>
                <a:sym typeface="Times New Roman"/>
              </a:rPr>
              <a:t>This memory of the computer is very small to store all data and programs permanently. The computer system offers secondary storage to back up the main memory.</a:t>
            </a:r>
            <a:endParaRPr/>
          </a:p>
          <a:p>
            <a:pPr marL="342900" marR="0" lvl="0" indent="-342900" algn="just" rtl="0">
              <a:lnSpc>
                <a:spcPct val="100000"/>
              </a:lnSpc>
              <a:spcBef>
                <a:spcPts val="400"/>
              </a:spcBef>
              <a:spcAft>
                <a:spcPts val="0"/>
              </a:spcAft>
              <a:buClr>
                <a:srgbClr val="333333"/>
              </a:buClr>
              <a:buSzPts val="2000"/>
              <a:buFont typeface="Arial"/>
              <a:buChar char="•"/>
            </a:pPr>
            <a:r>
              <a:rPr lang="en-US" sz="2000" b="0" i="0" u="none">
                <a:solidFill>
                  <a:srgbClr val="333333"/>
                </a:solidFill>
                <a:latin typeface="Times New Roman"/>
                <a:ea typeface="Times New Roman"/>
                <a:cs typeface="Times New Roman"/>
                <a:sym typeface="Times New Roman"/>
              </a:rPr>
              <a:t>Today modern computers use hard drives/SSD as the primary storage of both programs and data. </a:t>
            </a:r>
            <a:endParaRPr sz="2000" b="0" i="0" u="none">
              <a:solidFill>
                <a:srgbClr val="333333"/>
              </a:solidFill>
              <a:latin typeface="Times New Roman"/>
              <a:ea typeface="Times New Roman"/>
              <a:cs typeface="Times New Roman"/>
              <a:sym typeface="Times New Roman"/>
            </a:endParaRPr>
          </a:p>
          <a:p>
            <a:pPr marL="342900" marR="0" lvl="0" indent="-342900" algn="just" rtl="0">
              <a:lnSpc>
                <a:spcPct val="100000"/>
              </a:lnSpc>
              <a:spcBef>
                <a:spcPts val="400"/>
              </a:spcBef>
              <a:spcAft>
                <a:spcPts val="0"/>
              </a:spcAft>
              <a:buClr>
                <a:srgbClr val="333333"/>
              </a:buClr>
              <a:buSzPts val="2000"/>
              <a:buFont typeface="Arial"/>
              <a:buChar char="•"/>
            </a:pPr>
            <a:r>
              <a:rPr lang="en-US" sz="2000" b="0" i="0" u="none">
                <a:solidFill>
                  <a:srgbClr val="333333"/>
                </a:solidFill>
                <a:latin typeface="Times New Roman"/>
                <a:ea typeface="Times New Roman"/>
                <a:cs typeface="Times New Roman"/>
                <a:sym typeface="Times New Roman"/>
              </a:rPr>
              <a:t>However, the secondary storage management also works with storage devices, such as USB flash drives and CD/DVD drives. </a:t>
            </a:r>
            <a:endParaRPr sz="2000" b="0" i="0" u="none">
              <a:solidFill>
                <a:srgbClr val="333333"/>
              </a:solidFill>
              <a:latin typeface="Times New Roman"/>
              <a:ea typeface="Times New Roman"/>
              <a:cs typeface="Times New Roman"/>
              <a:sym typeface="Times New Roman"/>
            </a:endParaRPr>
          </a:p>
          <a:p>
            <a:pPr marL="342900" marR="0" lvl="0" indent="-342900" algn="just" rtl="0">
              <a:lnSpc>
                <a:spcPct val="100000"/>
              </a:lnSpc>
              <a:spcBef>
                <a:spcPts val="400"/>
              </a:spcBef>
              <a:spcAft>
                <a:spcPts val="0"/>
              </a:spcAft>
              <a:buClr>
                <a:srgbClr val="333333"/>
              </a:buClr>
              <a:buSzPts val="2000"/>
              <a:buFont typeface="Arial"/>
              <a:buChar char="•"/>
            </a:pPr>
            <a:r>
              <a:rPr lang="en-US" sz="2000" b="0" i="0" u="none">
                <a:solidFill>
                  <a:srgbClr val="333333"/>
                </a:solidFill>
                <a:latin typeface="Times New Roman"/>
                <a:ea typeface="Times New Roman"/>
                <a:cs typeface="Times New Roman"/>
                <a:sym typeface="Times New Roman"/>
              </a:rPr>
              <a:t>Programs like assemblers and compilers are stored on the disk until it is loaded into memory, and then use the disk is used as a source and destination for processing.</a:t>
            </a:r>
            <a:endParaRPr/>
          </a:p>
          <a:p>
            <a:pPr marL="342900" marR="0" lvl="0" indent="-215900" algn="l" rtl="0">
              <a:spcBef>
                <a:spcPts val="400"/>
              </a:spcBef>
              <a:spcAft>
                <a:spcPts val="0"/>
              </a:spcAft>
              <a:buClr>
                <a:schemeClr val="dk1"/>
              </a:buClr>
              <a:buSzPts val="2000"/>
              <a:buFont typeface="Arial"/>
              <a:buNone/>
            </a:pPr>
            <a:endParaRPr sz="2000" b="0" i="0" u="none">
              <a:solidFill>
                <a:srgbClr val="000000"/>
              </a:solidFill>
              <a:latin typeface="Times New Roman"/>
              <a:ea typeface="Times New Roman"/>
              <a:cs typeface="Times New Roman"/>
              <a:sym typeface="Times New Roman"/>
            </a:endParaRPr>
          </a:p>
        </p:txBody>
      </p:sp>
      <p:sp>
        <p:nvSpPr>
          <p:cNvPr id="244" name="Google Shape;244;p1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20</a:t>
            </a:fld>
            <a:endParaRPr/>
          </a:p>
        </p:txBody>
      </p:sp>
      <p:pic>
        <p:nvPicPr>
          <p:cNvPr id="245" name="Google Shape;245;p17"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246" name="Google Shape;246;p17"/>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13ffeccf302_0_21"/>
          <p:cNvSpPr txBox="1">
            <a:spLocks noGrp="1"/>
          </p:cNvSpPr>
          <p:nvPr>
            <p:ph type="body" idx="1"/>
          </p:nvPr>
        </p:nvSpPr>
        <p:spPr>
          <a:xfrm>
            <a:off x="457200" y="404812"/>
            <a:ext cx="8229600" cy="57213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400"/>
              </a:spcBef>
              <a:spcAft>
                <a:spcPts val="0"/>
              </a:spcAft>
              <a:buClr>
                <a:srgbClr val="333333"/>
              </a:buClr>
              <a:buSzPts val="2000"/>
              <a:buFont typeface="Arial"/>
              <a:buChar char="•"/>
            </a:pPr>
            <a:r>
              <a:rPr lang="en-US" sz="2000" b="1" i="0" u="none">
                <a:solidFill>
                  <a:srgbClr val="333333"/>
                </a:solidFill>
                <a:latin typeface="Times New Roman"/>
                <a:ea typeface="Times New Roman"/>
                <a:cs typeface="Times New Roman"/>
                <a:sym typeface="Times New Roman"/>
              </a:rPr>
              <a:t>Functions of Secondary storage management</a:t>
            </a:r>
            <a:endParaRPr/>
          </a:p>
          <a:p>
            <a:pPr marL="0" marR="0" lvl="0" indent="0" algn="just" rtl="0">
              <a:lnSpc>
                <a:spcPct val="100000"/>
              </a:lnSpc>
              <a:spcBef>
                <a:spcPts val="400"/>
              </a:spcBef>
              <a:spcAft>
                <a:spcPts val="0"/>
              </a:spcAft>
              <a:buNone/>
            </a:pPr>
            <a:r>
              <a:rPr lang="en-US" sz="2000" b="0" i="0" u="none">
                <a:solidFill>
                  <a:srgbClr val="333333"/>
                </a:solidFill>
                <a:latin typeface="Times New Roman"/>
                <a:ea typeface="Times New Roman"/>
                <a:cs typeface="Times New Roman"/>
                <a:sym typeface="Times New Roman"/>
              </a:rPr>
              <a:t>Here are some major functions of secondary storage management in the operating system:</a:t>
            </a:r>
            <a:endParaRPr sz="2000" b="0" i="0" u="none">
              <a:solidFill>
                <a:srgbClr val="333333"/>
              </a:solidFill>
              <a:latin typeface="Times New Roman"/>
              <a:ea typeface="Times New Roman"/>
              <a:cs typeface="Times New Roman"/>
              <a:sym typeface="Times New Roman"/>
            </a:endParaRPr>
          </a:p>
          <a:p>
            <a:pPr marL="0" marR="0" lvl="0" indent="0" algn="just" rtl="0">
              <a:lnSpc>
                <a:spcPct val="100000"/>
              </a:lnSpc>
              <a:spcBef>
                <a:spcPts val="400"/>
              </a:spcBef>
              <a:spcAft>
                <a:spcPts val="0"/>
              </a:spcAft>
              <a:buNone/>
            </a:pPr>
            <a:endParaRPr sz="2000">
              <a:solidFill>
                <a:srgbClr val="333333"/>
              </a:solidFill>
              <a:latin typeface="Times New Roman"/>
              <a:ea typeface="Times New Roman"/>
              <a:cs typeface="Times New Roman"/>
              <a:sym typeface="Times New Roman"/>
            </a:endParaRPr>
          </a:p>
          <a:p>
            <a:pPr marL="342900" marR="0" lvl="0" indent="-342900" algn="just" rtl="0">
              <a:lnSpc>
                <a:spcPct val="100000"/>
              </a:lnSpc>
              <a:spcBef>
                <a:spcPts val="400"/>
              </a:spcBef>
              <a:spcAft>
                <a:spcPts val="0"/>
              </a:spcAft>
              <a:buClr>
                <a:srgbClr val="000000"/>
              </a:buClr>
              <a:buSzPts val="2000"/>
              <a:buFont typeface="Arial"/>
              <a:buChar char="•"/>
            </a:pPr>
            <a:r>
              <a:rPr lang="en-US" sz="2000" b="0" i="0" u="none">
                <a:solidFill>
                  <a:srgbClr val="000000"/>
                </a:solidFill>
                <a:latin typeface="Times New Roman"/>
                <a:ea typeface="Times New Roman"/>
                <a:cs typeface="Times New Roman"/>
                <a:sym typeface="Times New Roman"/>
              </a:rPr>
              <a:t>Storage allocation</a:t>
            </a:r>
            <a:endParaRPr sz="2000" b="0" i="0" u="none">
              <a:solidFill>
                <a:srgbClr val="000000"/>
              </a:solidFill>
              <a:latin typeface="Times New Roman"/>
              <a:ea typeface="Times New Roman"/>
              <a:cs typeface="Times New Roman"/>
              <a:sym typeface="Times New Roman"/>
            </a:endParaRPr>
          </a:p>
          <a:p>
            <a:pPr marL="342900" marR="0" lvl="0" indent="0" algn="just" rtl="0">
              <a:lnSpc>
                <a:spcPct val="100000"/>
              </a:lnSpc>
              <a:spcBef>
                <a:spcPts val="400"/>
              </a:spcBef>
              <a:spcAft>
                <a:spcPts val="0"/>
              </a:spcAft>
              <a:buNone/>
            </a:pPr>
            <a:endParaRPr sz="2000">
              <a:solidFill>
                <a:srgbClr val="000000"/>
              </a:solidFill>
              <a:latin typeface="Times New Roman"/>
              <a:ea typeface="Times New Roman"/>
              <a:cs typeface="Times New Roman"/>
              <a:sym typeface="Times New Roman"/>
            </a:endParaRPr>
          </a:p>
          <a:p>
            <a:pPr marL="342900" marR="0" lvl="0" indent="-342900" algn="just" rtl="0">
              <a:lnSpc>
                <a:spcPct val="100000"/>
              </a:lnSpc>
              <a:spcBef>
                <a:spcPts val="400"/>
              </a:spcBef>
              <a:spcAft>
                <a:spcPts val="0"/>
              </a:spcAft>
              <a:buClr>
                <a:srgbClr val="000000"/>
              </a:buClr>
              <a:buSzPts val="2000"/>
              <a:buFont typeface="Arial"/>
              <a:buChar char="•"/>
            </a:pPr>
            <a:r>
              <a:rPr lang="en-US" sz="2000" b="0" i="0" u="none">
                <a:solidFill>
                  <a:srgbClr val="000000"/>
                </a:solidFill>
                <a:latin typeface="Times New Roman"/>
                <a:ea typeface="Times New Roman"/>
                <a:cs typeface="Times New Roman"/>
                <a:sym typeface="Times New Roman"/>
              </a:rPr>
              <a:t>Free space management</a:t>
            </a:r>
            <a:endParaRPr sz="2000" b="0" i="0" u="none">
              <a:solidFill>
                <a:srgbClr val="000000"/>
              </a:solidFill>
              <a:latin typeface="Times New Roman"/>
              <a:ea typeface="Times New Roman"/>
              <a:cs typeface="Times New Roman"/>
              <a:sym typeface="Times New Roman"/>
            </a:endParaRPr>
          </a:p>
          <a:p>
            <a:pPr marL="342900" marR="0" lvl="0" indent="0" algn="just" rtl="0">
              <a:lnSpc>
                <a:spcPct val="100000"/>
              </a:lnSpc>
              <a:spcBef>
                <a:spcPts val="400"/>
              </a:spcBef>
              <a:spcAft>
                <a:spcPts val="0"/>
              </a:spcAft>
              <a:buNone/>
            </a:pPr>
            <a:endParaRPr sz="2000">
              <a:solidFill>
                <a:srgbClr val="000000"/>
              </a:solidFill>
              <a:latin typeface="Times New Roman"/>
              <a:ea typeface="Times New Roman"/>
              <a:cs typeface="Times New Roman"/>
              <a:sym typeface="Times New Roman"/>
            </a:endParaRPr>
          </a:p>
          <a:p>
            <a:pPr marL="342900" marR="0" lvl="0" indent="-342900" algn="just" rtl="0">
              <a:lnSpc>
                <a:spcPct val="100000"/>
              </a:lnSpc>
              <a:spcBef>
                <a:spcPts val="400"/>
              </a:spcBef>
              <a:spcAft>
                <a:spcPts val="0"/>
              </a:spcAft>
              <a:buClr>
                <a:srgbClr val="000000"/>
              </a:buClr>
              <a:buSzPts val="2000"/>
              <a:buFont typeface="Arial"/>
              <a:buChar char="•"/>
            </a:pPr>
            <a:r>
              <a:rPr lang="en-US" sz="2000" b="0" i="0" u="none">
                <a:solidFill>
                  <a:srgbClr val="000000"/>
                </a:solidFill>
                <a:latin typeface="Times New Roman"/>
                <a:ea typeface="Times New Roman"/>
                <a:cs typeface="Times New Roman"/>
                <a:sym typeface="Times New Roman"/>
              </a:rPr>
              <a:t>Disk scheduling</a:t>
            </a:r>
            <a:endParaRPr/>
          </a:p>
          <a:p>
            <a:pPr marL="342900" marR="0" lvl="0" indent="-215900" algn="l" rtl="0">
              <a:spcBef>
                <a:spcPts val="400"/>
              </a:spcBef>
              <a:spcAft>
                <a:spcPts val="0"/>
              </a:spcAft>
              <a:buClr>
                <a:schemeClr val="dk1"/>
              </a:buClr>
              <a:buSzPts val="2000"/>
              <a:buFont typeface="Arial"/>
              <a:buNone/>
            </a:pPr>
            <a:endParaRPr sz="2000" b="0" i="0" u="none">
              <a:solidFill>
                <a:srgbClr val="000000"/>
              </a:solidFill>
              <a:latin typeface="Times New Roman"/>
              <a:ea typeface="Times New Roman"/>
              <a:cs typeface="Times New Roman"/>
              <a:sym typeface="Times New Roman"/>
            </a:endParaRPr>
          </a:p>
        </p:txBody>
      </p:sp>
      <p:sp>
        <p:nvSpPr>
          <p:cNvPr id="252" name="Google Shape;252;g13ffeccf302_0_21"/>
          <p:cNvSpPr txBox="1"/>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21</a:t>
            </a:fld>
            <a:endParaRPr/>
          </a:p>
        </p:txBody>
      </p:sp>
      <p:pic>
        <p:nvPicPr>
          <p:cNvPr id="253" name="Google Shape;253;g13ffeccf302_0_21"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254" name="Google Shape;254;g13ffeccf302_0_21"/>
          <p:cNvSpPr txBox="1"/>
          <p:nvPr/>
        </p:nvSpPr>
        <p:spPr>
          <a:xfrm>
            <a:off x="319087" y="6076950"/>
            <a:ext cx="8505900" cy="461700"/>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22</a:t>
            </a:fld>
            <a:endParaRPr/>
          </a:p>
        </p:txBody>
      </p:sp>
      <p:pic>
        <p:nvPicPr>
          <p:cNvPr id="260" name="Google Shape;260;p18" descr="Components of Operating System"/>
          <p:cNvPicPr preferRelativeResize="0">
            <a:picLocks noGrp="1"/>
          </p:cNvPicPr>
          <p:nvPr>
            <p:ph type="body" idx="1"/>
          </p:nvPr>
        </p:nvPicPr>
        <p:blipFill rotWithShape="1">
          <a:blip r:embed="rId3">
            <a:alphaModFix/>
          </a:blip>
          <a:srcRect/>
          <a:stretch/>
        </p:blipFill>
        <p:spPr>
          <a:xfrm>
            <a:off x="1116012" y="1557337"/>
            <a:ext cx="7056437" cy="3671887"/>
          </a:xfrm>
          <a:prstGeom prst="rect">
            <a:avLst/>
          </a:prstGeom>
          <a:noFill/>
          <a:ln>
            <a:noFill/>
          </a:ln>
        </p:spPr>
      </p:pic>
      <p:pic>
        <p:nvPicPr>
          <p:cNvPr id="261" name="Google Shape;261;p18" descr="Lovely Professional University - Wikipedia"/>
          <p:cNvPicPr preferRelativeResize="0"/>
          <p:nvPr/>
        </p:nvPicPr>
        <p:blipFill rotWithShape="1">
          <a:blip r:embed="rId4">
            <a:alphaModFix/>
          </a:blip>
          <a:srcRect/>
          <a:stretch/>
        </p:blipFill>
        <p:spPr>
          <a:xfrm>
            <a:off x="8388350" y="74612"/>
            <a:ext cx="704850" cy="701675"/>
          </a:xfrm>
          <a:prstGeom prst="rect">
            <a:avLst/>
          </a:prstGeom>
          <a:noFill/>
          <a:ln>
            <a:noFill/>
          </a:ln>
        </p:spPr>
      </p:pic>
      <p:sp>
        <p:nvSpPr>
          <p:cNvPr id="262" name="Google Shape;262;p18"/>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457200" y="620712"/>
            <a:ext cx="8229600" cy="550545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610B4B"/>
              </a:buClr>
              <a:buSzPts val="2400"/>
              <a:buFont typeface="Arial"/>
              <a:buChar char="•"/>
            </a:pPr>
            <a:r>
              <a:rPr lang="en-US" sz="2400" b="1" i="0" u="none">
                <a:solidFill>
                  <a:srgbClr val="610B4B"/>
                </a:solidFill>
                <a:latin typeface="Times New Roman"/>
                <a:ea typeface="Times New Roman"/>
                <a:cs typeface="Times New Roman"/>
                <a:sym typeface="Times New Roman"/>
              </a:rPr>
              <a:t>I/O Device Management</a:t>
            </a:r>
            <a:endParaRPr/>
          </a:p>
          <a:p>
            <a:pPr marL="342900" marR="0" lvl="0" indent="-342900" algn="just" rtl="0">
              <a:lnSpc>
                <a:spcPct val="100000"/>
              </a:lnSpc>
              <a:spcBef>
                <a:spcPts val="480"/>
              </a:spcBef>
              <a:spcAft>
                <a:spcPts val="0"/>
              </a:spcAft>
              <a:buClr>
                <a:srgbClr val="333333"/>
              </a:buClr>
              <a:buSzPts val="2400"/>
              <a:buFont typeface="Arial"/>
              <a:buChar char="•"/>
            </a:pPr>
            <a:r>
              <a:rPr lang="en-US" sz="2400" b="0" i="0" u="none">
                <a:solidFill>
                  <a:srgbClr val="333333"/>
                </a:solidFill>
                <a:latin typeface="Times New Roman"/>
                <a:ea typeface="Times New Roman"/>
                <a:cs typeface="Times New Roman"/>
                <a:sym typeface="Times New Roman"/>
              </a:rPr>
              <a:t>One of the important use of an operating system that helps to hide the variations of specific hardware devices from the user.</a:t>
            </a:r>
            <a:endParaRPr/>
          </a:p>
          <a:p>
            <a:pPr marL="342900" marR="0" lvl="0" indent="-342900" algn="l" rtl="0">
              <a:lnSpc>
                <a:spcPct val="100000"/>
              </a:lnSpc>
              <a:spcBef>
                <a:spcPts val="480"/>
              </a:spcBef>
              <a:spcAft>
                <a:spcPts val="0"/>
              </a:spcAft>
              <a:buClr>
                <a:srgbClr val="333333"/>
              </a:buClr>
              <a:buSzPts val="2400"/>
              <a:buFont typeface="Arial"/>
              <a:buChar char="•"/>
            </a:pPr>
            <a:r>
              <a:rPr lang="en-US" sz="2400" b="1" i="0" u="none">
                <a:solidFill>
                  <a:srgbClr val="333333"/>
                </a:solidFill>
                <a:latin typeface="Times New Roman"/>
                <a:ea typeface="Times New Roman"/>
                <a:cs typeface="Times New Roman"/>
                <a:sym typeface="Times New Roman"/>
              </a:rPr>
              <a:t>Functions of I/O management</a:t>
            </a:r>
            <a:endParaRPr/>
          </a:p>
          <a:p>
            <a:pPr marL="342900" marR="0" lvl="0" indent="-342900" algn="just" rtl="0">
              <a:lnSpc>
                <a:spcPct val="100000"/>
              </a:lnSpc>
              <a:spcBef>
                <a:spcPts val="480"/>
              </a:spcBef>
              <a:spcAft>
                <a:spcPts val="0"/>
              </a:spcAft>
              <a:buClr>
                <a:srgbClr val="333333"/>
              </a:buClr>
              <a:buSzPts val="2400"/>
              <a:buFont typeface="Arial"/>
              <a:buChar char="•"/>
            </a:pPr>
            <a:r>
              <a:rPr lang="en-US" sz="2400" b="0" i="0" u="none">
                <a:solidFill>
                  <a:srgbClr val="333333"/>
                </a:solidFill>
                <a:latin typeface="Times New Roman"/>
                <a:ea typeface="Times New Roman"/>
                <a:cs typeface="Times New Roman"/>
                <a:sym typeface="Times New Roman"/>
              </a:rPr>
              <a:t>The I/O management system offers the following functions, such as:</a:t>
            </a:r>
            <a:endParaRPr/>
          </a:p>
          <a:p>
            <a:pPr marL="342900" marR="0" lvl="0" indent="-342900" algn="just" rtl="0">
              <a:lnSpc>
                <a:spcPct val="100000"/>
              </a:lnSpc>
              <a:spcBef>
                <a:spcPts val="480"/>
              </a:spcBef>
              <a:spcAft>
                <a:spcPts val="0"/>
              </a:spcAft>
              <a:buClr>
                <a:srgbClr val="000000"/>
              </a:buClr>
              <a:buSzPts val="2400"/>
              <a:buFont typeface="Arial"/>
              <a:buChar char="•"/>
            </a:pPr>
            <a:r>
              <a:rPr lang="en-US" sz="2400" b="0" i="0" u="none">
                <a:solidFill>
                  <a:srgbClr val="000000"/>
                </a:solidFill>
                <a:latin typeface="Times New Roman"/>
                <a:ea typeface="Times New Roman"/>
                <a:cs typeface="Times New Roman"/>
                <a:sym typeface="Times New Roman"/>
              </a:rPr>
              <a:t>It offers a buffer caching system</a:t>
            </a:r>
            <a:endParaRPr/>
          </a:p>
          <a:p>
            <a:pPr marL="342900" marR="0" lvl="0" indent="-342900" algn="just" rtl="0">
              <a:lnSpc>
                <a:spcPct val="100000"/>
              </a:lnSpc>
              <a:spcBef>
                <a:spcPts val="480"/>
              </a:spcBef>
              <a:spcAft>
                <a:spcPts val="0"/>
              </a:spcAft>
              <a:buClr>
                <a:srgbClr val="000000"/>
              </a:buClr>
              <a:buSzPts val="2400"/>
              <a:buFont typeface="Arial"/>
              <a:buChar char="•"/>
            </a:pPr>
            <a:r>
              <a:rPr lang="en-US" sz="2400" b="0" i="0" u="none">
                <a:solidFill>
                  <a:srgbClr val="000000"/>
                </a:solidFill>
                <a:latin typeface="Times New Roman"/>
                <a:ea typeface="Times New Roman"/>
                <a:cs typeface="Times New Roman"/>
                <a:sym typeface="Times New Roman"/>
              </a:rPr>
              <a:t>It provides general device driver code</a:t>
            </a:r>
            <a:endParaRPr/>
          </a:p>
          <a:p>
            <a:pPr marL="342900" marR="0" lvl="0" indent="-342900" algn="just" rtl="0">
              <a:lnSpc>
                <a:spcPct val="100000"/>
              </a:lnSpc>
              <a:spcBef>
                <a:spcPts val="480"/>
              </a:spcBef>
              <a:spcAft>
                <a:spcPts val="0"/>
              </a:spcAft>
              <a:buClr>
                <a:srgbClr val="000000"/>
              </a:buClr>
              <a:buSzPts val="2400"/>
              <a:buFont typeface="Arial"/>
              <a:buChar char="•"/>
            </a:pPr>
            <a:r>
              <a:rPr lang="en-US" sz="2400" b="0" i="0" u="none">
                <a:solidFill>
                  <a:srgbClr val="000000"/>
                </a:solidFill>
                <a:latin typeface="Times New Roman"/>
                <a:ea typeface="Times New Roman"/>
                <a:cs typeface="Times New Roman"/>
                <a:sym typeface="Times New Roman"/>
              </a:rPr>
              <a:t>It provides drivers for particular hardware devices.</a:t>
            </a:r>
            <a:endParaRPr/>
          </a:p>
          <a:p>
            <a:pPr marL="342900" marR="0" lvl="0" indent="-342900" algn="just" rtl="0">
              <a:lnSpc>
                <a:spcPct val="100000"/>
              </a:lnSpc>
              <a:spcBef>
                <a:spcPts val="480"/>
              </a:spcBef>
              <a:spcAft>
                <a:spcPts val="0"/>
              </a:spcAft>
              <a:buClr>
                <a:srgbClr val="000000"/>
              </a:buClr>
              <a:buSzPts val="2400"/>
              <a:buFont typeface="Arial"/>
              <a:buChar char="•"/>
            </a:pPr>
            <a:r>
              <a:rPr lang="en-US" sz="2400" b="0" i="0" u="none">
                <a:solidFill>
                  <a:srgbClr val="000000"/>
                </a:solidFill>
                <a:latin typeface="Times New Roman"/>
                <a:ea typeface="Times New Roman"/>
                <a:cs typeface="Times New Roman"/>
                <a:sym typeface="Times New Roman"/>
              </a:rPr>
              <a:t>I/O helps you to know the individualities of a specific device.</a:t>
            </a:r>
            <a:endParaRPr/>
          </a:p>
          <a:p>
            <a:pPr marL="342900" marR="0" lvl="0" indent="-190500" algn="l" rtl="0">
              <a:spcBef>
                <a:spcPts val="480"/>
              </a:spcBef>
              <a:spcAft>
                <a:spcPts val="0"/>
              </a:spcAft>
              <a:buClr>
                <a:schemeClr val="dk1"/>
              </a:buClr>
              <a:buSzPts val="2400"/>
              <a:buFont typeface="Arial"/>
              <a:buNone/>
            </a:pPr>
            <a:endParaRPr sz="2400" b="0" i="0" u="none">
              <a:solidFill>
                <a:srgbClr val="000000"/>
              </a:solidFill>
              <a:latin typeface="Times New Roman"/>
              <a:ea typeface="Times New Roman"/>
              <a:cs typeface="Times New Roman"/>
              <a:sym typeface="Times New Roman"/>
            </a:endParaRPr>
          </a:p>
        </p:txBody>
      </p:sp>
      <p:sp>
        <p:nvSpPr>
          <p:cNvPr id="268" name="Google Shape;268;p1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23</a:t>
            </a:fld>
            <a:endParaRPr/>
          </a:p>
        </p:txBody>
      </p:sp>
      <p:pic>
        <p:nvPicPr>
          <p:cNvPr id="269" name="Google Shape;269;p19"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270" name="Google Shape;270;p19"/>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24</a:t>
            </a:fld>
            <a:endParaRPr/>
          </a:p>
        </p:txBody>
      </p:sp>
      <p:pic>
        <p:nvPicPr>
          <p:cNvPr id="276" name="Google Shape;276;p20" descr="Components of Operating System"/>
          <p:cNvPicPr preferRelativeResize="0">
            <a:picLocks noGrp="1"/>
          </p:cNvPicPr>
          <p:nvPr>
            <p:ph type="body" idx="1"/>
          </p:nvPr>
        </p:nvPicPr>
        <p:blipFill rotWithShape="1">
          <a:blip r:embed="rId3">
            <a:alphaModFix/>
          </a:blip>
          <a:srcRect/>
          <a:stretch/>
        </p:blipFill>
        <p:spPr>
          <a:xfrm>
            <a:off x="1316037" y="1350962"/>
            <a:ext cx="6511925" cy="4156075"/>
          </a:xfrm>
          <a:prstGeom prst="rect">
            <a:avLst/>
          </a:prstGeom>
          <a:noFill/>
          <a:ln>
            <a:noFill/>
          </a:ln>
        </p:spPr>
      </p:pic>
      <p:pic>
        <p:nvPicPr>
          <p:cNvPr id="277" name="Google Shape;277;p20" descr="Lovely Professional University - Wikipedia"/>
          <p:cNvPicPr preferRelativeResize="0"/>
          <p:nvPr/>
        </p:nvPicPr>
        <p:blipFill rotWithShape="1">
          <a:blip r:embed="rId4">
            <a:alphaModFix/>
          </a:blip>
          <a:srcRect/>
          <a:stretch/>
        </p:blipFill>
        <p:spPr>
          <a:xfrm>
            <a:off x="8388350" y="74612"/>
            <a:ext cx="704850" cy="701675"/>
          </a:xfrm>
          <a:prstGeom prst="rect">
            <a:avLst/>
          </a:prstGeom>
          <a:noFill/>
          <a:ln>
            <a:noFill/>
          </a:ln>
        </p:spPr>
      </p:pic>
      <p:sp>
        <p:nvSpPr>
          <p:cNvPr id="278" name="Google Shape;278;p20"/>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1"/>
          <p:cNvSpPr txBox="1">
            <a:spLocks noGrp="1"/>
          </p:cNvSpPr>
          <p:nvPr>
            <p:ph type="body" idx="1"/>
          </p:nvPr>
        </p:nvSpPr>
        <p:spPr>
          <a:xfrm>
            <a:off x="457200" y="692150"/>
            <a:ext cx="8229600" cy="543401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610B4B"/>
              </a:buClr>
              <a:buSzPts val="2000"/>
              <a:buChar char="•"/>
            </a:pPr>
            <a:r>
              <a:rPr lang="en-US" sz="2000" b="1" i="0" u="none">
                <a:solidFill>
                  <a:srgbClr val="610B4B"/>
                </a:solidFill>
                <a:latin typeface="Times New Roman"/>
                <a:ea typeface="Times New Roman"/>
                <a:cs typeface="Times New Roman"/>
                <a:sym typeface="Times New Roman"/>
              </a:rPr>
              <a:t>Security Management</a:t>
            </a:r>
            <a:endParaRPr b="1"/>
          </a:p>
          <a:p>
            <a:pPr marL="342900" marR="0" lvl="0" indent="-342900" algn="just" rtl="0">
              <a:lnSpc>
                <a:spcPct val="100000"/>
              </a:lnSpc>
              <a:spcBef>
                <a:spcPts val="400"/>
              </a:spcBef>
              <a:spcAft>
                <a:spcPts val="0"/>
              </a:spcAft>
              <a:buClr>
                <a:srgbClr val="333333"/>
              </a:buClr>
              <a:buSzPts val="2000"/>
              <a:buFont typeface="Arial"/>
              <a:buChar char="•"/>
            </a:pPr>
            <a:r>
              <a:rPr lang="en-US" sz="2000" b="0" i="0" u="none">
                <a:solidFill>
                  <a:srgbClr val="333333"/>
                </a:solidFill>
                <a:latin typeface="Times New Roman"/>
                <a:ea typeface="Times New Roman"/>
                <a:cs typeface="Times New Roman"/>
                <a:sym typeface="Times New Roman"/>
              </a:rPr>
              <a:t>The various processes in an operating system need to be secured from other activities. </a:t>
            </a:r>
            <a:endParaRPr sz="2000" b="0" i="0" u="none">
              <a:solidFill>
                <a:srgbClr val="333333"/>
              </a:solidFill>
              <a:latin typeface="Times New Roman"/>
              <a:ea typeface="Times New Roman"/>
              <a:cs typeface="Times New Roman"/>
              <a:sym typeface="Times New Roman"/>
            </a:endParaRPr>
          </a:p>
          <a:p>
            <a:pPr marL="342900" marR="0" lvl="0" indent="-342900" algn="just" rtl="0">
              <a:lnSpc>
                <a:spcPct val="100000"/>
              </a:lnSpc>
              <a:spcBef>
                <a:spcPts val="400"/>
              </a:spcBef>
              <a:spcAft>
                <a:spcPts val="0"/>
              </a:spcAft>
              <a:buClr>
                <a:srgbClr val="333333"/>
              </a:buClr>
              <a:buSzPts val="2000"/>
              <a:buFont typeface="Arial"/>
              <a:buChar char="•"/>
            </a:pPr>
            <a:r>
              <a:rPr lang="en-US" sz="2000" b="0" i="0" u="none">
                <a:solidFill>
                  <a:srgbClr val="333333"/>
                </a:solidFill>
                <a:latin typeface="Times New Roman"/>
                <a:ea typeface="Times New Roman"/>
                <a:cs typeface="Times New Roman"/>
                <a:sym typeface="Times New Roman"/>
              </a:rPr>
              <a:t>Therefore, various mechanisms can ensure those processes that want to operate files, memory CPU, and other hardware resources should have proper authorization from the operating system.</a:t>
            </a:r>
            <a:endParaRPr/>
          </a:p>
          <a:p>
            <a:pPr marL="342900" marR="0" lvl="0" indent="-342900" algn="just" rtl="0">
              <a:lnSpc>
                <a:spcPct val="100000"/>
              </a:lnSpc>
              <a:spcBef>
                <a:spcPts val="400"/>
              </a:spcBef>
              <a:spcAft>
                <a:spcPts val="0"/>
              </a:spcAft>
              <a:buClr>
                <a:srgbClr val="333333"/>
              </a:buClr>
              <a:buSzPts val="2000"/>
              <a:buFont typeface="Arial"/>
              <a:buChar char="•"/>
            </a:pPr>
            <a:r>
              <a:rPr lang="en-US" sz="2000" b="0" i="0" u="none">
                <a:solidFill>
                  <a:srgbClr val="333333"/>
                </a:solidFill>
                <a:latin typeface="Times New Roman"/>
                <a:ea typeface="Times New Roman"/>
                <a:cs typeface="Times New Roman"/>
                <a:sym typeface="Times New Roman"/>
              </a:rPr>
              <a:t>Security refers to a mechanism for controlling the access of programs, processes, or users to the resources defined by computer controls to be imposed, together with some means of enforcement.</a:t>
            </a:r>
            <a:endParaRPr/>
          </a:p>
          <a:p>
            <a:pPr marL="342900" marR="0" lvl="0" indent="-342900" algn="just" rtl="0">
              <a:lnSpc>
                <a:spcPct val="100000"/>
              </a:lnSpc>
              <a:spcBef>
                <a:spcPts val="400"/>
              </a:spcBef>
              <a:spcAft>
                <a:spcPts val="0"/>
              </a:spcAft>
              <a:buClr>
                <a:srgbClr val="333333"/>
              </a:buClr>
              <a:buSzPts val="2000"/>
              <a:buFont typeface="Arial"/>
              <a:buChar char="•"/>
            </a:pPr>
            <a:r>
              <a:rPr lang="en-US" sz="2000" b="0" i="0" u="none">
                <a:solidFill>
                  <a:srgbClr val="333333"/>
                </a:solidFill>
                <a:latin typeface="Times New Roman"/>
                <a:ea typeface="Times New Roman"/>
                <a:cs typeface="Times New Roman"/>
                <a:sym typeface="Times New Roman"/>
              </a:rPr>
              <a:t>For example, memory addressing hardware helps to confirm that a process can be executed within its own address space. </a:t>
            </a:r>
            <a:endParaRPr sz="2000" b="0" i="0" u="none">
              <a:solidFill>
                <a:srgbClr val="333333"/>
              </a:solidFill>
              <a:latin typeface="Times New Roman"/>
              <a:ea typeface="Times New Roman"/>
              <a:cs typeface="Times New Roman"/>
              <a:sym typeface="Times New Roman"/>
            </a:endParaRPr>
          </a:p>
          <a:p>
            <a:pPr marL="342900" marR="0" lvl="0" indent="-342900" algn="just" rtl="0">
              <a:lnSpc>
                <a:spcPct val="100000"/>
              </a:lnSpc>
              <a:spcBef>
                <a:spcPts val="400"/>
              </a:spcBef>
              <a:spcAft>
                <a:spcPts val="0"/>
              </a:spcAft>
              <a:buClr>
                <a:srgbClr val="333333"/>
              </a:buClr>
              <a:buSzPts val="2000"/>
              <a:buFont typeface="Arial"/>
              <a:buChar char="•"/>
            </a:pPr>
            <a:r>
              <a:rPr lang="en-US" sz="2000" b="0" i="0" u="none">
                <a:solidFill>
                  <a:srgbClr val="333333"/>
                </a:solidFill>
                <a:latin typeface="Times New Roman"/>
                <a:ea typeface="Times New Roman"/>
                <a:cs typeface="Times New Roman"/>
                <a:sym typeface="Times New Roman"/>
              </a:rPr>
              <a:t>The time ensures that no process has control of the CPU without renouncing it.</a:t>
            </a:r>
            <a:endParaRPr sz="2000" b="0" i="0" u="none">
              <a:solidFill>
                <a:srgbClr val="333333"/>
              </a:solidFill>
              <a:latin typeface="Times New Roman"/>
              <a:ea typeface="Times New Roman"/>
              <a:cs typeface="Times New Roman"/>
              <a:sym typeface="Times New Roman"/>
            </a:endParaRPr>
          </a:p>
        </p:txBody>
      </p:sp>
      <p:sp>
        <p:nvSpPr>
          <p:cNvPr id="284" name="Google Shape;284;p2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25</a:t>
            </a:fld>
            <a:endParaRPr/>
          </a:p>
        </p:txBody>
      </p:sp>
      <p:pic>
        <p:nvPicPr>
          <p:cNvPr id="285" name="Google Shape;285;p21"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286" name="Google Shape;286;p21"/>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13ffeccf302_0_28"/>
          <p:cNvSpPr txBox="1">
            <a:spLocks noGrp="1"/>
          </p:cNvSpPr>
          <p:nvPr>
            <p:ph type="body" idx="1"/>
          </p:nvPr>
        </p:nvSpPr>
        <p:spPr>
          <a:xfrm>
            <a:off x="457200" y="692150"/>
            <a:ext cx="8229600" cy="54339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610B4B"/>
              </a:buClr>
              <a:buSzPts val="2000"/>
              <a:buChar char="•"/>
            </a:pPr>
            <a:r>
              <a:rPr lang="en-US" sz="2000" b="1" i="0" u="none">
                <a:solidFill>
                  <a:srgbClr val="610B4B"/>
                </a:solidFill>
                <a:latin typeface="Times New Roman"/>
                <a:ea typeface="Times New Roman"/>
                <a:cs typeface="Times New Roman"/>
                <a:sym typeface="Times New Roman"/>
              </a:rPr>
              <a:t>Security Management</a:t>
            </a:r>
            <a:endParaRPr b="1"/>
          </a:p>
          <a:p>
            <a:pPr marL="342900" marR="0" lvl="0" indent="-342900" algn="just" rtl="0">
              <a:lnSpc>
                <a:spcPct val="100000"/>
              </a:lnSpc>
              <a:spcBef>
                <a:spcPts val="400"/>
              </a:spcBef>
              <a:spcAft>
                <a:spcPts val="0"/>
              </a:spcAft>
              <a:buClr>
                <a:srgbClr val="333333"/>
              </a:buClr>
              <a:buSzPts val="2000"/>
              <a:buFont typeface="Arial"/>
              <a:buChar char="•"/>
            </a:pPr>
            <a:r>
              <a:rPr lang="en-US" sz="2000">
                <a:solidFill>
                  <a:srgbClr val="333333"/>
                </a:solidFill>
                <a:latin typeface="Times New Roman"/>
                <a:ea typeface="Times New Roman"/>
                <a:cs typeface="Times New Roman"/>
                <a:sym typeface="Times New Roman"/>
              </a:rPr>
              <a:t>N</a:t>
            </a:r>
            <a:r>
              <a:rPr lang="en-US" sz="2000" b="0" i="0" u="none">
                <a:solidFill>
                  <a:srgbClr val="333333"/>
                </a:solidFill>
                <a:latin typeface="Times New Roman"/>
                <a:ea typeface="Times New Roman"/>
                <a:cs typeface="Times New Roman"/>
                <a:sym typeface="Times New Roman"/>
              </a:rPr>
              <a:t>o process is allowed to do its own I/O to protect, which helps you to keep the integrity of the various peripheral devices.</a:t>
            </a:r>
            <a:endParaRPr/>
          </a:p>
          <a:p>
            <a:pPr marL="342900" marR="0" lvl="0" indent="-342900" algn="just" rtl="0">
              <a:lnSpc>
                <a:spcPct val="100000"/>
              </a:lnSpc>
              <a:spcBef>
                <a:spcPts val="400"/>
              </a:spcBef>
              <a:spcAft>
                <a:spcPts val="0"/>
              </a:spcAft>
              <a:buClr>
                <a:srgbClr val="333333"/>
              </a:buClr>
              <a:buSzPts val="2000"/>
              <a:buFont typeface="Arial"/>
              <a:buChar char="•"/>
            </a:pPr>
            <a:r>
              <a:rPr lang="en-US" sz="2000" b="0" i="0" u="none">
                <a:solidFill>
                  <a:srgbClr val="333333"/>
                </a:solidFill>
                <a:latin typeface="Times New Roman"/>
                <a:ea typeface="Times New Roman"/>
                <a:cs typeface="Times New Roman"/>
                <a:sym typeface="Times New Roman"/>
              </a:rPr>
              <a:t>Security can improve reliability by detecting latent errors at the interfaces between component subsystems. </a:t>
            </a:r>
            <a:endParaRPr sz="2000" b="0" i="0" u="none">
              <a:solidFill>
                <a:srgbClr val="333333"/>
              </a:solidFill>
              <a:latin typeface="Times New Roman"/>
              <a:ea typeface="Times New Roman"/>
              <a:cs typeface="Times New Roman"/>
              <a:sym typeface="Times New Roman"/>
            </a:endParaRPr>
          </a:p>
          <a:p>
            <a:pPr marL="342900" marR="0" lvl="0" indent="-342900" algn="just" rtl="0">
              <a:lnSpc>
                <a:spcPct val="100000"/>
              </a:lnSpc>
              <a:spcBef>
                <a:spcPts val="400"/>
              </a:spcBef>
              <a:spcAft>
                <a:spcPts val="0"/>
              </a:spcAft>
              <a:buClr>
                <a:srgbClr val="333333"/>
              </a:buClr>
              <a:buSzPts val="2000"/>
              <a:buFont typeface="Arial"/>
              <a:buChar char="•"/>
            </a:pPr>
            <a:r>
              <a:rPr lang="en-US" sz="2000" b="0" i="0" u="none">
                <a:solidFill>
                  <a:srgbClr val="333333"/>
                </a:solidFill>
                <a:latin typeface="Times New Roman"/>
                <a:ea typeface="Times New Roman"/>
                <a:cs typeface="Times New Roman"/>
                <a:sym typeface="Times New Roman"/>
              </a:rPr>
              <a:t>Early detection of interface errors can prevent the foulness of a healthy subsystem by a malfunctioning subsystem. </a:t>
            </a:r>
            <a:endParaRPr sz="2000" b="0" i="0" u="none">
              <a:solidFill>
                <a:srgbClr val="333333"/>
              </a:solidFill>
              <a:latin typeface="Times New Roman"/>
              <a:ea typeface="Times New Roman"/>
              <a:cs typeface="Times New Roman"/>
              <a:sym typeface="Times New Roman"/>
            </a:endParaRPr>
          </a:p>
          <a:p>
            <a:pPr marL="342900" marR="0" lvl="0" indent="-342900" algn="just" rtl="0">
              <a:lnSpc>
                <a:spcPct val="100000"/>
              </a:lnSpc>
              <a:spcBef>
                <a:spcPts val="400"/>
              </a:spcBef>
              <a:spcAft>
                <a:spcPts val="0"/>
              </a:spcAft>
              <a:buClr>
                <a:srgbClr val="333333"/>
              </a:buClr>
              <a:buSzPts val="2000"/>
              <a:buFont typeface="Arial"/>
              <a:buChar char="•"/>
            </a:pPr>
            <a:r>
              <a:rPr lang="en-US" sz="2000" b="0" i="0" u="none">
                <a:solidFill>
                  <a:srgbClr val="333333"/>
                </a:solidFill>
                <a:latin typeface="Times New Roman"/>
                <a:ea typeface="Times New Roman"/>
                <a:cs typeface="Times New Roman"/>
                <a:sym typeface="Times New Roman"/>
              </a:rPr>
              <a:t>An unprotected resource cannot misuse by an unauthorized or incompetent user.</a:t>
            </a:r>
            <a:endParaRPr/>
          </a:p>
          <a:p>
            <a:pPr marL="342900" marR="0" lvl="0" indent="-215900" algn="l" rtl="0">
              <a:spcBef>
                <a:spcPts val="400"/>
              </a:spcBef>
              <a:spcAft>
                <a:spcPts val="0"/>
              </a:spcAft>
              <a:buClr>
                <a:schemeClr val="dk1"/>
              </a:buClr>
              <a:buSzPts val="2000"/>
              <a:buFont typeface="Arial"/>
              <a:buNone/>
            </a:pPr>
            <a:endParaRPr sz="2000" b="0" i="0" u="none">
              <a:solidFill>
                <a:srgbClr val="333333"/>
              </a:solidFill>
              <a:latin typeface="Times New Roman"/>
              <a:ea typeface="Times New Roman"/>
              <a:cs typeface="Times New Roman"/>
              <a:sym typeface="Times New Roman"/>
            </a:endParaRPr>
          </a:p>
        </p:txBody>
      </p:sp>
      <p:sp>
        <p:nvSpPr>
          <p:cNvPr id="292" name="Google Shape;292;g13ffeccf302_0_28"/>
          <p:cNvSpPr txBox="1"/>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26</a:t>
            </a:fld>
            <a:endParaRPr/>
          </a:p>
        </p:txBody>
      </p:sp>
      <p:pic>
        <p:nvPicPr>
          <p:cNvPr id="293" name="Google Shape;293;g13ffeccf302_0_28"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294" name="Google Shape;294;g13ffeccf302_0_28"/>
          <p:cNvSpPr txBox="1"/>
          <p:nvPr/>
        </p:nvSpPr>
        <p:spPr>
          <a:xfrm>
            <a:off x="319087" y="6076950"/>
            <a:ext cx="8505900" cy="461700"/>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27</a:t>
            </a:fld>
            <a:endParaRPr/>
          </a:p>
        </p:txBody>
      </p:sp>
      <p:pic>
        <p:nvPicPr>
          <p:cNvPr id="300" name="Google Shape;300;p22" descr="Components of Operating System"/>
          <p:cNvPicPr preferRelativeResize="0">
            <a:picLocks noGrp="1"/>
          </p:cNvPicPr>
          <p:nvPr>
            <p:ph type="body" idx="1"/>
          </p:nvPr>
        </p:nvPicPr>
        <p:blipFill rotWithShape="1">
          <a:blip r:embed="rId3">
            <a:alphaModFix/>
          </a:blip>
          <a:srcRect/>
          <a:stretch/>
        </p:blipFill>
        <p:spPr>
          <a:xfrm>
            <a:off x="1763712" y="407987"/>
            <a:ext cx="5903912" cy="5468937"/>
          </a:xfrm>
          <a:prstGeom prst="rect">
            <a:avLst/>
          </a:prstGeom>
          <a:noFill/>
          <a:ln>
            <a:noFill/>
          </a:ln>
        </p:spPr>
      </p:pic>
      <p:pic>
        <p:nvPicPr>
          <p:cNvPr id="301" name="Google Shape;301;p22" descr="Lovely Professional University - Wikipedia"/>
          <p:cNvPicPr preferRelativeResize="0"/>
          <p:nvPr/>
        </p:nvPicPr>
        <p:blipFill rotWithShape="1">
          <a:blip r:embed="rId4">
            <a:alphaModFix/>
          </a:blip>
          <a:srcRect/>
          <a:stretch/>
        </p:blipFill>
        <p:spPr>
          <a:xfrm>
            <a:off x="8388350" y="74612"/>
            <a:ext cx="704850" cy="701675"/>
          </a:xfrm>
          <a:prstGeom prst="rect">
            <a:avLst/>
          </a:prstGeom>
          <a:noFill/>
          <a:ln>
            <a:noFill/>
          </a:ln>
        </p:spPr>
      </p:pic>
      <p:sp>
        <p:nvSpPr>
          <p:cNvPr id="302" name="Google Shape;302;p22"/>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body" idx="1"/>
          </p:nvPr>
        </p:nvSpPr>
        <p:spPr>
          <a:xfrm>
            <a:off x="595312" y="463550"/>
            <a:ext cx="8229600" cy="5360987"/>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610B4B"/>
              </a:buClr>
              <a:buSzPts val="2000"/>
              <a:buFont typeface="Arial"/>
              <a:buChar char="•"/>
            </a:pPr>
            <a:r>
              <a:rPr lang="en-US" sz="2000" b="1" i="0" u="none">
                <a:solidFill>
                  <a:srgbClr val="610B4B"/>
                </a:solidFill>
                <a:latin typeface="Times New Roman"/>
                <a:ea typeface="Times New Roman"/>
                <a:cs typeface="Times New Roman"/>
                <a:sym typeface="Times New Roman"/>
              </a:rPr>
              <a:t>Command Interpreter System</a:t>
            </a:r>
            <a:endParaRPr/>
          </a:p>
          <a:p>
            <a:pPr marL="342900" marR="0" lvl="0" indent="-342900" algn="just" rtl="0">
              <a:lnSpc>
                <a:spcPct val="100000"/>
              </a:lnSpc>
              <a:spcBef>
                <a:spcPts val="400"/>
              </a:spcBef>
              <a:spcAft>
                <a:spcPts val="0"/>
              </a:spcAft>
              <a:buClr>
                <a:srgbClr val="333333"/>
              </a:buClr>
              <a:buSzPts val="2000"/>
              <a:buFont typeface="Arial"/>
              <a:buChar char="•"/>
            </a:pPr>
            <a:r>
              <a:rPr lang="en-US" sz="2000" b="0" i="0" u="none">
                <a:solidFill>
                  <a:srgbClr val="333333"/>
                </a:solidFill>
                <a:latin typeface="Times New Roman"/>
                <a:ea typeface="Times New Roman"/>
                <a:cs typeface="Times New Roman"/>
                <a:sym typeface="Times New Roman"/>
              </a:rPr>
              <a:t>One of the most important components of an operating system is its command interpreter. The command interpreter is the primary interface between the user and the rest of the system.</a:t>
            </a:r>
            <a:endParaRPr/>
          </a:p>
          <a:p>
            <a:pPr marL="342900" marR="0" lvl="0" indent="-342900" algn="just" rtl="0">
              <a:lnSpc>
                <a:spcPct val="100000"/>
              </a:lnSpc>
              <a:spcBef>
                <a:spcPts val="400"/>
              </a:spcBef>
              <a:spcAft>
                <a:spcPts val="0"/>
              </a:spcAft>
              <a:buClr>
                <a:srgbClr val="333333"/>
              </a:buClr>
              <a:buSzPts val="2000"/>
              <a:buFont typeface="Arial"/>
              <a:buChar char="•"/>
            </a:pPr>
            <a:r>
              <a:rPr lang="en-US" sz="2000" b="0" i="0" u="none">
                <a:solidFill>
                  <a:srgbClr val="333333"/>
                </a:solidFill>
                <a:latin typeface="Times New Roman"/>
                <a:ea typeface="Times New Roman"/>
                <a:cs typeface="Times New Roman"/>
                <a:sym typeface="Times New Roman"/>
              </a:rPr>
              <a:t>Many commands are given to the operating system by control statements. A program that reads and interprets control statements is automatically executed when a new job is started in a batch system or a user logs in to a time-shared system. This program is variously called</a:t>
            </a:r>
            <a:r>
              <a:rPr lang="en-US" sz="2000">
                <a:solidFill>
                  <a:srgbClr val="333333"/>
                </a:solidFill>
                <a:latin typeface="Times New Roman"/>
                <a:ea typeface="Times New Roman"/>
                <a:cs typeface="Times New Roman"/>
                <a:sym typeface="Times New Roman"/>
              </a:rPr>
              <a:t>:</a:t>
            </a:r>
            <a:endParaRPr/>
          </a:p>
          <a:p>
            <a:pPr marL="342900" marR="0" lvl="0" indent="-342900" algn="just" rtl="0">
              <a:lnSpc>
                <a:spcPct val="100000"/>
              </a:lnSpc>
              <a:spcBef>
                <a:spcPts val="400"/>
              </a:spcBef>
              <a:spcAft>
                <a:spcPts val="0"/>
              </a:spcAft>
              <a:buClr>
                <a:srgbClr val="000000"/>
              </a:buClr>
              <a:buSzPts val="2000"/>
              <a:buFont typeface="Arial"/>
              <a:buChar char="•"/>
            </a:pPr>
            <a:r>
              <a:rPr lang="en-US" sz="2000" b="0" i="0" u="none">
                <a:solidFill>
                  <a:srgbClr val="000000"/>
                </a:solidFill>
                <a:latin typeface="Times New Roman"/>
                <a:ea typeface="Times New Roman"/>
                <a:cs typeface="Times New Roman"/>
                <a:sym typeface="Times New Roman"/>
              </a:rPr>
              <a:t>The control card interpreter,</a:t>
            </a:r>
            <a:endParaRPr/>
          </a:p>
          <a:p>
            <a:pPr marL="342900" marR="0" lvl="0" indent="-342900" algn="just" rtl="0">
              <a:lnSpc>
                <a:spcPct val="100000"/>
              </a:lnSpc>
              <a:spcBef>
                <a:spcPts val="400"/>
              </a:spcBef>
              <a:spcAft>
                <a:spcPts val="0"/>
              </a:spcAft>
              <a:buClr>
                <a:srgbClr val="000000"/>
              </a:buClr>
              <a:buSzPts val="2000"/>
              <a:buFont typeface="Arial"/>
              <a:buChar char="•"/>
            </a:pPr>
            <a:r>
              <a:rPr lang="en-US" sz="2000" b="0" i="0" u="none">
                <a:solidFill>
                  <a:srgbClr val="000000"/>
                </a:solidFill>
                <a:latin typeface="Times New Roman"/>
                <a:ea typeface="Times New Roman"/>
                <a:cs typeface="Times New Roman"/>
                <a:sym typeface="Times New Roman"/>
              </a:rPr>
              <a:t>The command-line interpreter,</a:t>
            </a:r>
            <a:endParaRPr/>
          </a:p>
          <a:p>
            <a:pPr marL="342900" marR="0" lvl="0" indent="-342900" algn="just" rtl="0">
              <a:lnSpc>
                <a:spcPct val="100000"/>
              </a:lnSpc>
              <a:spcBef>
                <a:spcPts val="400"/>
              </a:spcBef>
              <a:spcAft>
                <a:spcPts val="0"/>
              </a:spcAft>
              <a:buClr>
                <a:srgbClr val="000000"/>
              </a:buClr>
              <a:buSzPts val="2000"/>
              <a:buFont typeface="Arial"/>
              <a:buChar char="•"/>
            </a:pPr>
            <a:r>
              <a:rPr lang="en-US" sz="2000" b="0" i="0" u="none">
                <a:solidFill>
                  <a:srgbClr val="000000"/>
                </a:solidFill>
                <a:latin typeface="Times New Roman"/>
                <a:ea typeface="Times New Roman"/>
                <a:cs typeface="Times New Roman"/>
                <a:sym typeface="Times New Roman"/>
              </a:rPr>
              <a:t>The shell (in UNIX), and so on.</a:t>
            </a:r>
            <a:endParaRPr/>
          </a:p>
          <a:p>
            <a:pPr marL="342900" marR="0" lvl="0" indent="-342900" algn="just" rtl="0">
              <a:lnSpc>
                <a:spcPct val="100000"/>
              </a:lnSpc>
              <a:spcBef>
                <a:spcPts val="400"/>
              </a:spcBef>
              <a:spcAft>
                <a:spcPts val="0"/>
              </a:spcAft>
              <a:buClr>
                <a:srgbClr val="333333"/>
              </a:buClr>
              <a:buSzPts val="2000"/>
              <a:buFont typeface="Arial"/>
              <a:buChar char="•"/>
            </a:pPr>
            <a:r>
              <a:rPr lang="en-US" sz="2000" b="0" i="0" u="none">
                <a:solidFill>
                  <a:srgbClr val="333333"/>
                </a:solidFill>
                <a:latin typeface="Times New Roman"/>
                <a:ea typeface="Times New Roman"/>
                <a:cs typeface="Times New Roman"/>
                <a:sym typeface="Times New Roman"/>
              </a:rPr>
              <a:t>Its function is quite simple, get the next command statement, and execute it. The command statements deal with process management, I/O handling, secondary storage management, main memory management, file system access, protection, and networking.</a:t>
            </a:r>
            <a:endParaRPr/>
          </a:p>
          <a:p>
            <a:pPr marL="342900" marR="0" lvl="0" indent="-342900" algn="l" rtl="0">
              <a:lnSpc>
                <a:spcPct val="100000"/>
              </a:lnSpc>
              <a:spcBef>
                <a:spcPts val="400"/>
              </a:spcBef>
              <a:spcAft>
                <a:spcPts val="0"/>
              </a:spcAft>
              <a:buClr>
                <a:schemeClr val="dk1"/>
              </a:buClr>
              <a:buSzPts val="2000"/>
              <a:buFont typeface="Arial"/>
              <a:buNone/>
            </a:pPr>
            <a:br>
              <a:rPr lang="en-US" sz="2000" b="0" i="0" u="none">
                <a:solidFill>
                  <a:schemeClr val="dk1"/>
                </a:solidFill>
                <a:latin typeface="Times New Roman"/>
                <a:ea typeface="Times New Roman"/>
                <a:cs typeface="Times New Roman"/>
                <a:sym typeface="Times New Roman"/>
              </a:rPr>
            </a:br>
            <a:endParaRPr/>
          </a:p>
        </p:txBody>
      </p:sp>
      <p:sp>
        <p:nvSpPr>
          <p:cNvPr id="308" name="Google Shape;308;p2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28</a:t>
            </a:fld>
            <a:endParaRPr/>
          </a:p>
        </p:txBody>
      </p:sp>
      <p:pic>
        <p:nvPicPr>
          <p:cNvPr id="309" name="Google Shape;309;p23"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310" name="Google Shape;310;p23"/>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29</a:t>
            </a:fld>
            <a:endParaRPr/>
          </a:p>
        </p:txBody>
      </p:sp>
      <p:pic>
        <p:nvPicPr>
          <p:cNvPr id="316" name="Google Shape;316;p24" descr="Components of Operating System"/>
          <p:cNvPicPr preferRelativeResize="0">
            <a:picLocks noGrp="1"/>
          </p:cNvPicPr>
          <p:nvPr>
            <p:ph type="body" idx="1"/>
          </p:nvPr>
        </p:nvPicPr>
        <p:blipFill rotWithShape="1">
          <a:blip r:embed="rId3">
            <a:alphaModFix/>
          </a:blip>
          <a:srcRect/>
          <a:stretch/>
        </p:blipFill>
        <p:spPr>
          <a:xfrm>
            <a:off x="1547812" y="923925"/>
            <a:ext cx="5903912" cy="4929187"/>
          </a:xfrm>
          <a:prstGeom prst="rect">
            <a:avLst/>
          </a:prstGeom>
          <a:noFill/>
          <a:ln>
            <a:noFill/>
          </a:ln>
        </p:spPr>
      </p:pic>
      <p:pic>
        <p:nvPicPr>
          <p:cNvPr id="317" name="Google Shape;317;p24" descr="Lovely Professional University - Wikipedia"/>
          <p:cNvPicPr preferRelativeResize="0"/>
          <p:nvPr/>
        </p:nvPicPr>
        <p:blipFill rotWithShape="1">
          <a:blip r:embed="rId4">
            <a:alphaModFix/>
          </a:blip>
          <a:srcRect/>
          <a:stretch/>
        </p:blipFill>
        <p:spPr>
          <a:xfrm>
            <a:off x="8388350" y="74612"/>
            <a:ext cx="704850" cy="701675"/>
          </a:xfrm>
          <a:prstGeom prst="rect">
            <a:avLst/>
          </a:prstGeom>
          <a:noFill/>
          <a:ln>
            <a:noFill/>
          </a:ln>
        </p:spPr>
      </p:pic>
      <p:sp>
        <p:nvSpPr>
          <p:cNvPr id="318" name="Google Shape;318;p24"/>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457200" y="277812"/>
            <a:ext cx="8229600" cy="77311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What is an Operating System?</a:t>
            </a:r>
            <a:endParaRPr/>
          </a:p>
        </p:txBody>
      </p:sp>
      <p:sp>
        <p:nvSpPr>
          <p:cNvPr id="106" name="Google Shape;106;p3"/>
          <p:cNvSpPr txBox="1">
            <a:spLocks noGrp="1"/>
          </p:cNvSpPr>
          <p:nvPr>
            <p:ph type="body" idx="1"/>
          </p:nvPr>
        </p:nvSpPr>
        <p:spPr>
          <a:xfrm>
            <a:off x="569912" y="1050925"/>
            <a:ext cx="8159750" cy="475138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1800"/>
              <a:buFont typeface="Arial"/>
              <a:buChar char="•"/>
            </a:pPr>
            <a:r>
              <a:rPr lang="en-US" sz="1800" b="1" i="0" u="none">
                <a:solidFill>
                  <a:schemeClr val="dk1"/>
                </a:solidFill>
                <a:latin typeface="Times New Roman"/>
                <a:ea typeface="Times New Roman"/>
                <a:cs typeface="Times New Roman"/>
                <a:sym typeface="Times New Roman"/>
              </a:rPr>
              <a:t>What is an Operating system?</a:t>
            </a:r>
            <a:endParaRPr/>
          </a:p>
          <a:p>
            <a:pPr marL="742950" lvl="1" indent="-285750" algn="l" rtl="0">
              <a:lnSpc>
                <a:spcPct val="100000"/>
              </a:lnSpc>
              <a:spcBef>
                <a:spcPts val="360"/>
              </a:spcBef>
              <a:spcAft>
                <a:spcPts val="0"/>
              </a:spcAft>
              <a:buClr>
                <a:schemeClr val="dk1"/>
              </a:buClr>
              <a:buSzPts val="1800"/>
              <a:buFont typeface="Arial"/>
              <a:buChar char="–"/>
            </a:pPr>
            <a:r>
              <a:rPr lang="en-US" sz="1800" b="1" i="0" u="none">
                <a:solidFill>
                  <a:schemeClr val="dk1"/>
                </a:solidFill>
                <a:latin typeface="Times New Roman"/>
                <a:ea typeface="Times New Roman"/>
                <a:cs typeface="Times New Roman"/>
                <a:sym typeface="Times New Roman"/>
              </a:rPr>
              <a:t>A program that acts as an intermediate/ interface between a user of a computer and the computer hardware.</a:t>
            </a:r>
            <a:endParaRPr/>
          </a:p>
          <a:p>
            <a:pPr marL="742950" lvl="1" indent="-285750" algn="l" rtl="0">
              <a:lnSpc>
                <a:spcPct val="100000"/>
              </a:lnSpc>
              <a:spcBef>
                <a:spcPts val="360"/>
              </a:spcBef>
              <a:spcAft>
                <a:spcPts val="0"/>
              </a:spcAft>
              <a:buClr>
                <a:schemeClr val="dk1"/>
              </a:buClr>
              <a:buSzPts val="1800"/>
              <a:buFont typeface="Arial"/>
              <a:buChar char="–"/>
            </a:pPr>
            <a:r>
              <a:rPr lang="en-US" sz="1800" b="1" i="0" u="none">
                <a:solidFill>
                  <a:schemeClr val="dk1"/>
                </a:solidFill>
                <a:latin typeface="Times New Roman"/>
                <a:ea typeface="Times New Roman"/>
                <a:cs typeface="Times New Roman"/>
                <a:sym typeface="Times New Roman"/>
              </a:rPr>
              <a:t>Resource allocator (Managing the resources efficiently)</a:t>
            </a:r>
            <a:endParaRPr/>
          </a:p>
          <a:p>
            <a:pPr marL="742950" lvl="1" indent="-285750" algn="l" rtl="0">
              <a:lnSpc>
                <a:spcPct val="100000"/>
              </a:lnSpc>
              <a:spcBef>
                <a:spcPts val="360"/>
              </a:spcBef>
              <a:spcAft>
                <a:spcPts val="0"/>
              </a:spcAft>
              <a:buClr>
                <a:schemeClr val="dk1"/>
              </a:buClr>
              <a:buSzPts val="1800"/>
              <a:buFont typeface="Arial"/>
              <a:buChar char="–"/>
            </a:pPr>
            <a:r>
              <a:rPr lang="en-US" sz="1800" b="1" i="0" u="none">
                <a:solidFill>
                  <a:schemeClr val="dk1"/>
                </a:solidFill>
                <a:latin typeface="Times New Roman"/>
                <a:ea typeface="Times New Roman"/>
                <a:cs typeface="Times New Roman"/>
                <a:sym typeface="Times New Roman"/>
              </a:rPr>
              <a:t>Control Program</a:t>
            </a:r>
            <a:endParaRPr/>
          </a:p>
          <a:p>
            <a:pPr marL="342900" lvl="0" indent="-228600" algn="l" rtl="0">
              <a:lnSpc>
                <a:spcPct val="100000"/>
              </a:lnSpc>
              <a:spcBef>
                <a:spcPts val="360"/>
              </a:spcBef>
              <a:spcAft>
                <a:spcPts val="0"/>
              </a:spcAft>
              <a:buClr>
                <a:schemeClr val="dk1"/>
              </a:buClr>
              <a:buSzPts val="1800"/>
              <a:buFont typeface="Arial"/>
              <a:buNone/>
            </a:pPr>
            <a:endParaRPr sz="1800" b="1"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360"/>
              </a:spcBef>
              <a:spcAft>
                <a:spcPts val="0"/>
              </a:spcAft>
              <a:buClr>
                <a:schemeClr val="dk1"/>
              </a:buClr>
              <a:buSzPts val="1800"/>
              <a:buFont typeface="Arial"/>
              <a:buChar char="•"/>
            </a:pPr>
            <a:r>
              <a:rPr lang="en-US" sz="1800" b="1" i="0" u="none">
                <a:solidFill>
                  <a:schemeClr val="dk1"/>
                </a:solidFill>
                <a:latin typeface="Times New Roman"/>
                <a:ea typeface="Times New Roman"/>
                <a:cs typeface="Times New Roman"/>
                <a:sym typeface="Times New Roman"/>
              </a:rPr>
              <a:t>Operating system goals:</a:t>
            </a:r>
            <a:endParaRPr/>
          </a:p>
          <a:p>
            <a:pPr marL="742950" lvl="1" indent="-285750" algn="l" rtl="0">
              <a:lnSpc>
                <a:spcPct val="100000"/>
              </a:lnSpc>
              <a:spcBef>
                <a:spcPts val="360"/>
              </a:spcBef>
              <a:spcAft>
                <a:spcPts val="0"/>
              </a:spcAft>
              <a:buClr>
                <a:schemeClr val="dk1"/>
              </a:buClr>
              <a:buSzPts val="1800"/>
              <a:buFont typeface="Arial"/>
              <a:buChar char="–"/>
            </a:pPr>
            <a:r>
              <a:rPr lang="en-US" sz="1800" b="1" i="0" u="none">
                <a:solidFill>
                  <a:schemeClr val="dk1"/>
                </a:solidFill>
                <a:latin typeface="Times New Roman"/>
                <a:ea typeface="Times New Roman"/>
                <a:cs typeface="Times New Roman"/>
                <a:sym typeface="Times New Roman"/>
              </a:rPr>
              <a:t>Execute user programs and make problem solving easier.</a:t>
            </a:r>
            <a:endParaRPr/>
          </a:p>
          <a:p>
            <a:pPr marL="742950" lvl="1" indent="-285750" algn="l" rtl="0">
              <a:lnSpc>
                <a:spcPct val="100000"/>
              </a:lnSpc>
              <a:spcBef>
                <a:spcPts val="360"/>
              </a:spcBef>
              <a:spcAft>
                <a:spcPts val="0"/>
              </a:spcAft>
              <a:buClr>
                <a:schemeClr val="dk1"/>
              </a:buClr>
              <a:buSzPts val="1800"/>
              <a:buFont typeface="Arial"/>
              <a:buChar char="–"/>
            </a:pPr>
            <a:r>
              <a:rPr lang="en-US" sz="1800" b="1" i="0" u="none">
                <a:solidFill>
                  <a:schemeClr val="dk1"/>
                </a:solidFill>
                <a:latin typeface="Times New Roman"/>
                <a:ea typeface="Times New Roman"/>
                <a:cs typeface="Times New Roman"/>
                <a:sym typeface="Times New Roman"/>
              </a:rPr>
              <a:t>Make the computer system convenient to use</a:t>
            </a:r>
            <a:endParaRPr/>
          </a:p>
          <a:p>
            <a:pPr marL="742950" lvl="1" indent="-285750" algn="l" rtl="0">
              <a:lnSpc>
                <a:spcPct val="100000"/>
              </a:lnSpc>
              <a:spcBef>
                <a:spcPts val="360"/>
              </a:spcBef>
              <a:spcAft>
                <a:spcPts val="0"/>
              </a:spcAft>
              <a:buClr>
                <a:schemeClr val="dk1"/>
              </a:buClr>
              <a:buSzPts val="1800"/>
              <a:buFont typeface="Arial"/>
              <a:buChar char="–"/>
            </a:pPr>
            <a:r>
              <a:rPr lang="en-US" sz="1800" b="1" i="0" u="none">
                <a:solidFill>
                  <a:schemeClr val="dk1"/>
                </a:solidFill>
                <a:latin typeface="Times New Roman"/>
                <a:ea typeface="Times New Roman"/>
                <a:cs typeface="Times New Roman"/>
                <a:sym typeface="Times New Roman"/>
              </a:rPr>
              <a:t>Efficiently use available resources</a:t>
            </a:r>
            <a:endParaRPr/>
          </a:p>
          <a:p>
            <a:pPr marL="342900" lvl="0" indent="-342900" algn="l" rtl="0">
              <a:lnSpc>
                <a:spcPct val="100000"/>
              </a:lnSpc>
              <a:spcBef>
                <a:spcPts val="400"/>
              </a:spcBef>
              <a:spcAft>
                <a:spcPts val="0"/>
              </a:spcAft>
              <a:buClr>
                <a:schemeClr val="dk1"/>
              </a:buClr>
              <a:buSzPts val="2000"/>
              <a:buNone/>
            </a:pPr>
            <a:endParaRPr sz="2000" b="0" i="0" u="none">
              <a:solidFill>
                <a:schemeClr val="dk1"/>
              </a:solidFill>
              <a:latin typeface="Times New Roman"/>
              <a:ea typeface="Times New Roman"/>
              <a:cs typeface="Times New Roman"/>
              <a:sym typeface="Times New Roman"/>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An operating system is the one program that is running at all the times on the computer- usually called the kernel.</a:t>
            </a:r>
            <a:endParaRPr/>
          </a:p>
          <a:p>
            <a:pPr marL="34290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Kernel is a program that (allow) let the hardware to recognize and read the program/process.</a:t>
            </a:r>
            <a:endParaRPr/>
          </a:p>
        </p:txBody>
      </p:sp>
      <p:pic>
        <p:nvPicPr>
          <p:cNvPr id="107" name="Google Shape;107;p3"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108" name="Google Shape;108;p3"/>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Windows Operating Systems</a:t>
            </a: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Versions and features</a:t>
            </a:r>
            <a:endParaRPr/>
          </a:p>
        </p:txBody>
      </p:sp>
      <p:pic>
        <p:nvPicPr>
          <p:cNvPr id="324" name="Google Shape;324;p25"/>
          <p:cNvPicPr preferRelativeResize="0">
            <a:picLocks noGrp="1"/>
          </p:cNvPicPr>
          <p:nvPr>
            <p:ph type="body" idx="1"/>
          </p:nvPr>
        </p:nvPicPr>
        <p:blipFill rotWithShape="1">
          <a:blip r:embed="rId3">
            <a:alphaModFix/>
          </a:blip>
          <a:srcRect/>
          <a:stretch/>
        </p:blipFill>
        <p:spPr>
          <a:xfrm>
            <a:off x="457200" y="1949450"/>
            <a:ext cx="8229600" cy="3827462"/>
          </a:xfrm>
          <a:prstGeom prst="rect">
            <a:avLst/>
          </a:prstGeom>
          <a:noFill/>
          <a:ln>
            <a:noFill/>
          </a:ln>
        </p:spPr>
      </p:pic>
      <p:sp>
        <p:nvSpPr>
          <p:cNvPr id="325" name="Google Shape;325;p2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30</a:t>
            </a:fld>
            <a:endParaRPr/>
          </a:p>
        </p:txBody>
      </p:sp>
      <p:pic>
        <p:nvPicPr>
          <p:cNvPr id="326" name="Google Shape;326;p25" descr="Lovely Professional University - Wikipedia"/>
          <p:cNvPicPr preferRelativeResize="0"/>
          <p:nvPr/>
        </p:nvPicPr>
        <p:blipFill rotWithShape="1">
          <a:blip r:embed="rId4">
            <a:alphaModFix/>
          </a:blip>
          <a:srcRect/>
          <a:stretch/>
        </p:blipFill>
        <p:spPr>
          <a:xfrm>
            <a:off x="8388350" y="74612"/>
            <a:ext cx="704850" cy="701675"/>
          </a:xfrm>
          <a:prstGeom prst="rect">
            <a:avLst/>
          </a:prstGeom>
          <a:noFill/>
          <a:ln>
            <a:noFill/>
          </a:ln>
        </p:spPr>
      </p:pic>
      <p:sp>
        <p:nvSpPr>
          <p:cNvPr id="327" name="Google Shape;327;p25"/>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6"/>
          <p:cNvSpPr txBox="1">
            <a:spLocks noGrp="1"/>
          </p:cNvSpPr>
          <p:nvPr>
            <p:ph type="body" idx="1"/>
          </p:nvPr>
        </p:nvSpPr>
        <p:spPr>
          <a:xfrm>
            <a:off x="158750" y="425449"/>
            <a:ext cx="5457825" cy="550545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333333"/>
              </a:buClr>
              <a:buSzPts val="2000"/>
              <a:buFont typeface="Arial"/>
              <a:buChar char="•"/>
            </a:pPr>
            <a:r>
              <a:rPr lang="en-US" sz="2000" b="1" i="0" u="none" dirty="0">
                <a:solidFill>
                  <a:srgbClr val="333333"/>
                </a:solidFill>
                <a:latin typeface="Times New Roman"/>
                <a:ea typeface="Times New Roman"/>
                <a:cs typeface="Times New Roman"/>
                <a:sym typeface="Times New Roman"/>
              </a:rPr>
              <a:t>1. Windows 1.0</a:t>
            </a:r>
            <a:endParaRPr dirty="0"/>
          </a:p>
          <a:p>
            <a:pPr marL="342900" marR="0" lvl="0" indent="-342900" algn="just" rtl="0">
              <a:lnSpc>
                <a:spcPct val="100000"/>
              </a:lnSpc>
              <a:spcBef>
                <a:spcPts val="40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It was released on </a:t>
            </a:r>
            <a:r>
              <a:rPr lang="en-US" sz="1800" b="1" i="0" u="none" dirty="0">
                <a:solidFill>
                  <a:srgbClr val="FF0000"/>
                </a:solidFill>
                <a:latin typeface="Times New Roman"/>
                <a:ea typeface="Times New Roman"/>
                <a:cs typeface="Times New Roman"/>
                <a:sym typeface="Times New Roman"/>
              </a:rPr>
              <a:t>November 20, 1985</a:t>
            </a:r>
            <a:r>
              <a:rPr lang="en-US" sz="1800" b="0" i="0" u="none" dirty="0">
                <a:solidFill>
                  <a:srgbClr val="333333"/>
                </a:solidFill>
                <a:latin typeface="Times New Roman"/>
                <a:ea typeface="Times New Roman"/>
                <a:cs typeface="Times New Roman"/>
                <a:sym typeface="Times New Roman"/>
              </a:rPr>
              <a:t> </a:t>
            </a:r>
            <a:endParaRPr sz="1800" dirty="0"/>
          </a:p>
          <a:p>
            <a:pPr marL="342900" marR="0" lvl="0" indent="-342900" algn="just" rtl="0">
              <a:lnSpc>
                <a:spcPct val="100000"/>
              </a:lnSpc>
              <a:spcBef>
                <a:spcPts val="40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Pure Operating Environment</a:t>
            </a:r>
            <a:endParaRPr sz="1800" dirty="0"/>
          </a:p>
          <a:p>
            <a:pPr marL="342900" marR="0" lvl="0" indent="-342900" algn="just" rtl="0">
              <a:lnSpc>
                <a:spcPct val="100000"/>
              </a:lnSpc>
              <a:spcBef>
                <a:spcPts val="40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Used Graphical User Interface</a:t>
            </a:r>
            <a:endParaRPr sz="1800" dirty="0"/>
          </a:p>
          <a:p>
            <a:pPr marL="342900" marR="0" lvl="0" indent="-342900" algn="just" rtl="0">
              <a:lnSpc>
                <a:spcPct val="100000"/>
              </a:lnSpc>
              <a:spcBef>
                <a:spcPts val="40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Simple Graphics</a:t>
            </a:r>
            <a:endParaRPr sz="1800" dirty="0"/>
          </a:p>
          <a:p>
            <a:pPr marL="342900" marR="0" lvl="0" indent="-342900" algn="just" rtl="0">
              <a:lnSpc>
                <a:spcPct val="100000"/>
              </a:lnSpc>
              <a:spcBef>
                <a:spcPts val="40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Offered limited multi-tasking was expected to have a better future potential</a:t>
            </a:r>
          </a:p>
          <a:p>
            <a:pPr marL="342900" marR="0" lvl="0" indent="-342900" algn="just" rtl="0">
              <a:lnSpc>
                <a:spcPct val="100000"/>
              </a:lnSpc>
              <a:spcBef>
                <a:spcPts val="400"/>
              </a:spcBef>
              <a:spcAft>
                <a:spcPts val="0"/>
              </a:spcAft>
              <a:buClr>
                <a:srgbClr val="333333"/>
              </a:buClr>
              <a:buSzPts val="2000"/>
              <a:buFont typeface="Arial"/>
              <a:buChar char="•"/>
            </a:pPr>
            <a:r>
              <a:rPr lang="en-US" sz="2000" b="1" i="0" u="none" dirty="0">
                <a:solidFill>
                  <a:srgbClr val="333333"/>
                </a:solidFill>
                <a:latin typeface="Times New Roman"/>
                <a:ea typeface="Times New Roman"/>
                <a:cs typeface="Times New Roman"/>
                <a:sym typeface="Times New Roman"/>
              </a:rPr>
              <a:t>2. Windows 2.0</a:t>
            </a:r>
            <a:endParaRPr dirty="0"/>
          </a:p>
          <a:p>
            <a:pPr marL="342900" marR="0" lvl="0" indent="-342900" algn="just" rtl="0">
              <a:lnSpc>
                <a:spcPct val="100000"/>
              </a:lnSpc>
              <a:spcBef>
                <a:spcPts val="40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It was released on </a:t>
            </a:r>
            <a:r>
              <a:rPr lang="en-US" sz="1800" b="1" i="0" u="none" dirty="0">
                <a:solidFill>
                  <a:srgbClr val="FF0000"/>
                </a:solidFill>
                <a:latin typeface="Times New Roman"/>
                <a:ea typeface="Times New Roman"/>
                <a:cs typeface="Times New Roman"/>
                <a:sym typeface="Times New Roman"/>
              </a:rPr>
              <a:t>December 9, 1987</a:t>
            </a:r>
            <a:endParaRPr sz="1800" b="1" dirty="0">
              <a:solidFill>
                <a:srgbClr val="FF0000"/>
              </a:solidFill>
            </a:endParaRPr>
          </a:p>
          <a:p>
            <a:pPr marL="342900" marR="0" lvl="0" indent="-342900" algn="just" rtl="0">
              <a:lnSpc>
                <a:spcPct val="100000"/>
              </a:lnSpc>
              <a:spcBef>
                <a:spcPts val="40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16-bit Graphic User Interface (GUI) based operating environment</a:t>
            </a:r>
            <a:endParaRPr sz="1800" dirty="0"/>
          </a:p>
          <a:p>
            <a:pPr marL="342900" marR="0" lvl="0" indent="-342900" algn="just" rtl="0">
              <a:lnSpc>
                <a:spcPct val="100000"/>
              </a:lnSpc>
              <a:spcBef>
                <a:spcPts val="40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Introduced Control Panel, and the first version of MS Word and Excel</a:t>
            </a:r>
            <a:endParaRPr sz="1800" dirty="0"/>
          </a:p>
          <a:p>
            <a:pPr marL="342900" marR="0" lvl="0" indent="-342900" algn="just" rtl="0">
              <a:lnSpc>
                <a:spcPct val="100000"/>
              </a:lnSpc>
              <a:spcBef>
                <a:spcPts val="40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Unlike Windows 1.0, it had the capacity to allow applications to overlap each other</a:t>
            </a:r>
            <a:endParaRPr sz="1800" dirty="0"/>
          </a:p>
          <a:p>
            <a:pPr marL="342900" marR="0" lvl="0" indent="-342900" algn="just" rtl="0">
              <a:lnSpc>
                <a:spcPct val="100000"/>
              </a:lnSpc>
              <a:spcBef>
                <a:spcPts val="40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It was also the last Windows OS which did not require a hard disk</a:t>
            </a:r>
            <a:endParaRPr sz="1800" dirty="0"/>
          </a:p>
          <a:p>
            <a:pPr marL="342900" marR="0" lvl="0" indent="-342900" algn="just" rtl="0">
              <a:lnSpc>
                <a:spcPct val="100000"/>
              </a:lnSpc>
              <a:spcBef>
                <a:spcPts val="40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Hardware played an important role</a:t>
            </a:r>
            <a:endParaRPr sz="1800" dirty="0"/>
          </a:p>
          <a:p>
            <a:pPr marL="342900" marR="0" lvl="0" indent="-215900" algn="l" rtl="0">
              <a:spcBef>
                <a:spcPts val="400"/>
              </a:spcBef>
              <a:spcAft>
                <a:spcPts val="0"/>
              </a:spcAft>
              <a:buClr>
                <a:schemeClr val="dk1"/>
              </a:buClr>
              <a:buSzPts val="2000"/>
              <a:buFont typeface="Arial"/>
              <a:buNone/>
            </a:pPr>
            <a:endParaRPr sz="2000" b="0" i="0" u="none" dirty="0">
              <a:solidFill>
                <a:srgbClr val="333333"/>
              </a:solidFill>
              <a:latin typeface="Times New Roman"/>
              <a:ea typeface="Times New Roman"/>
              <a:cs typeface="Times New Roman"/>
              <a:sym typeface="Times New Roman"/>
            </a:endParaRPr>
          </a:p>
        </p:txBody>
      </p:sp>
      <p:sp>
        <p:nvSpPr>
          <p:cNvPr id="333" name="Google Shape;333;p2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31</a:t>
            </a:fld>
            <a:endParaRPr/>
          </a:p>
        </p:txBody>
      </p:sp>
      <p:pic>
        <p:nvPicPr>
          <p:cNvPr id="334" name="Google Shape;334;p26"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335" name="Google Shape;335;p26"/>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pic>
        <p:nvPicPr>
          <p:cNvPr id="1026" name="Picture 2" descr="Windows 1.0x - Wikipedia">
            <a:extLst>
              <a:ext uri="{FF2B5EF4-FFF2-40B4-BE49-F238E27FC236}">
                <a16:creationId xmlns:a16="http://schemas.microsoft.com/office/drawing/2014/main" id="{A8CEF0EB-9792-DAC7-EAA4-972068FD78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7375" y="0"/>
            <a:ext cx="3476625" cy="28990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Tour of Windows 2.0 - Software Showcase - YouTube">
            <a:extLst>
              <a:ext uri="{FF2B5EF4-FFF2-40B4-BE49-F238E27FC236}">
                <a16:creationId xmlns:a16="http://schemas.microsoft.com/office/drawing/2014/main" id="{28A03BA0-C2D4-D50B-F0BE-6E6F4A9262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6574" y="3177915"/>
            <a:ext cx="3527425" cy="28990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7"/>
          <p:cNvSpPr txBox="1">
            <a:spLocks noGrp="1"/>
          </p:cNvSpPr>
          <p:nvPr>
            <p:ph type="body" idx="1"/>
          </p:nvPr>
        </p:nvSpPr>
        <p:spPr>
          <a:xfrm>
            <a:off x="158750" y="1531937"/>
            <a:ext cx="8229600" cy="5326063"/>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333333"/>
              </a:buClr>
              <a:buSzPts val="2000"/>
              <a:buNone/>
            </a:pPr>
            <a:r>
              <a:rPr lang="en-US" sz="2000" b="1" i="0" u="none" dirty="0">
                <a:solidFill>
                  <a:srgbClr val="333333"/>
                </a:solidFill>
                <a:latin typeface="Times New Roman"/>
                <a:ea typeface="Times New Roman"/>
                <a:cs typeface="Times New Roman"/>
                <a:sym typeface="Times New Roman"/>
              </a:rPr>
              <a:t>3. Windows 3.0</a:t>
            </a:r>
            <a:endParaRPr dirty="0"/>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It was released in </a:t>
            </a:r>
            <a:r>
              <a:rPr lang="en-US" sz="1800" b="1" i="0" u="none" dirty="0">
                <a:solidFill>
                  <a:srgbClr val="FF0000"/>
                </a:solidFill>
                <a:latin typeface="Times New Roman"/>
                <a:ea typeface="Times New Roman"/>
                <a:cs typeface="Times New Roman"/>
                <a:sym typeface="Times New Roman"/>
              </a:rPr>
              <a:t>1990</a:t>
            </a:r>
            <a:endParaRPr lang="en-US" sz="1800" b="1" dirty="0">
              <a:solidFill>
                <a:srgbClr val="FF0000"/>
              </a:solidFill>
            </a:endParaRPr>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It was better at multitasking</a:t>
            </a:r>
            <a:endParaRPr lang="en-US" sz="1800" dirty="0"/>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Used 8086 microprocessors</a:t>
            </a:r>
            <a:endParaRPr lang="en-US" sz="1800" dirty="0"/>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It has both, conventional and extendable memory</a:t>
            </a:r>
            <a:endParaRPr lang="en-US" sz="1800" dirty="0"/>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First version of Windows to gather critical appreciation</a:t>
            </a:r>
            <a:endParaRPr lang="en-US" sz="1800" dirty="0"/>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Better memory/ storage</a:t>
            </a:r>
            <a:endParaRPr lang="en-US" sz="1800" dirty="0"/>
          </a:p>
          <a:p>
            <a:pPr marL="342900" marR="0" lvl="0" indent="-342900" algn="just" rtl="0">
              <a:lnSpc>
                <a:spcPct val="150000"/>
              </a:lnSpc>
              <a:spcBef>
                <a:spcPts val="0"/>
              </a:spcBef>
              <a:spcAft>
                <a:spcPts val="0"/>
              </a:spcAft>
              <a:buClr>
                <a:srgbClr val="333333"/>
              </a:buClr>
              <a:buSzPts val="2000"/>
              <a:buFont typeface="Arial"/>
              <a:buChar char="•"/>
            </a:pPr>
            <a:r>
              <a:rPr lang="en-US" sz="1800" b="1" i="0" u="none" dirty="0">
                <a:solidFill>
                  <a:srgbClr val="333333"/>
                </a:solidFill>
                <a:latin typeface="Times New Roman"/>
                <a:ea typeface="Times New Roman"/>
                <a:cs typeface="Times New Roman"/>
                <a:sym typeface="Times New Roman"/>
              </a:rPr>
              <a:t>Note*</a:t>
            </a:r>
            <a:r>
              <a:rPr lang="en-US" sz="1800" b="0" i="0" u="none" dirty="0">
                <a:solidFill>
                  <a:srgbClr val="333333"/>
                </a:solidFill>
                <a:latin typeface="Times New Roman"/>
                <a:ea typeface="Times New Roman"/>
                <a:cs typeface="Times New Roman"/>
                <a:sym typeface="Times New Roman"/>
              </a:rPr>
              <a:t> – None of the above-mentioned Windows was Operating System. They all came under the category of Windows, working based on a graphical operating environment. It was Windows 95, which was the first Operating System released by Microsoft.</a:t>
            </a:r>
            <a:endParaRPr lang="en-US" sz="1800" dirty="0"/>
          </a:p>
          <a:p>
            <a:pPr marL="342900" marR="0" lvl="0" indent="-215900" algn="l" rtl="0">
              <a:spcBef>
                <a:spcPts val="400"/>
              </a:spcBef>
              <a:spcAft>
                <a:spcPts val="0"/>
              </a:spcAft>
              <a:buClr>
                <a:schemeClr val="dk1"/>
              </a:buClr>
              <a:buSzPts val="2000"/>
              <a:buFont typeface="Arial"/>
              <a:buNone/>
            </a:pPr>
            <a:endParaRPr sz="2000" b="0" i="0" u="none" dirty="0">
              <a:solidFill>
                <a:srgbClr val="333333"/>
              </a:solidFill>
              <a:latin typeface="Times New Roman"/>
              <a:ea typeface="Times New Roman"/>
              <a:cs typeface="Times New Roman"/>
              <a:sym typeface="Times New Roman"/>
            </a:endParaRPr>
          </a:p>
        </p:txBody>
      </p:sp>
      <p:sp>
        <p:nvSpPr>
          <p:cNvPr id="341" name="Google Shape;341;p2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32</a:t>
            </a:fld>
            <a:endParaRPr/>
          </a:p>
        </p:txBody>
      </p:sp>
      <p:pic>
        <p:nvPicPr>
          <p:cNvPr id="342" name="Google Shape;342;p27"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343" name="Google Shape;343;p27"/>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pic>
        <p:nvPicPr>
          <p:cNvPr id="2050" name="Picture 2" descr="Windows 3.0 (1990) English + MS-DOS 6.22 (Original) : Original Files  Uploader : Free Download, Borrow, and Streaming : Internet Archive">
            <a:extLst>
              <a:ext uri="{FF2B5EF4-FFF2-40B4-BE49-F238E27FC236}">
                <a16:creationId xmlns:a16="http://schemas.microsoft.com/office/drawing/2014/main" id="{F01C309A-3975-1C12-496D-C025BD0EBA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572" y="1"/>
            <a:ext cx="4871931" cy="32078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8"/>
          <p:cNvSpPr txBox="1">
            <a:spLocks noGrp="1"/>
          </p:cNvSpPr>
          <p:nvPr>
            <p:ph type="body" idx="1"/>
          </p:nvPr>
        </p:nvSpPr>
        <p:spPr>
          <a:xfrm>
            <a:off x="158749" y="1037132"/>
            <a:ext cx="8820358" cy="53609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2000"/>
              <a:buNone/>
            </a:pPr>
            <a:r>
              <a:rPr lang="en-US" sz="2000" b="1" i="0" u="none" dirty="0">
                <a:solidFill>
                  <a:srgbClr val="333333"/>
                </a:solidFill>
                <a:latin typeface="Times New Roman"/>
                <a:ea typeface="Times New Roman"/>
                <a:cs typeface="Times New Roman"/>
                <a:sym typeface="Times New Roman"/>
              </a:rPr>
              <a:t>4. Window 95</a:t>
            </a:r>
            <a:endParaRPr dirty="0"/>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It was the first complete Operating System </a:t>
            </a:r>
            <a:endParaRPr sz="1800" dirty="0"/>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It was released on </a:t>
            </a:r>
            <a:r>
              <a:rPr lang="en-US" sz="1800" b="1" i="0" u="none" dirty="0">
                <a:solidFill>
                  <a:srgbClr val="FF0000"/>
                </a:solidFill>
                <a:latin typeface="Times New Roman"/>
                <a:ea typeface="Times New Roman"/>
                <a:cs typeface="Times New Roman"/>
                <a:sym typeface="Times New Roman"/>
              </a:rPr>
              <a:t>August 15, 1995</a:t>
            </a:r>
            <a:endParaRPr sz="1800" b="1" dirty="0">
              <a:solidFill>
                <a:srgbClr val="FF0000"/>
              </a:solidFill>
            </a:endParaRPr>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It merged MS-DOS and Windows products</a:t>
            </a:r>
            <a:endParaRPr sz="1800" dirty="0"/>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It simplified plug-and-play features</a:t>
            </a:r>
            <a:endParaRPr sz="1800" dirty="0"/>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Taskbar and Start menu was introduced with this Windows OS</a:t>
            </a:r>
            <a:endParaRPr sz="1800" dirty="0"/>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Advanced from 16-bit GUI to 32-bit GUI</a:t>
            </a:r>
            <a:endParaRPr sz="1800" dirty="0"/>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Long file names could be saved</a:t>
            </a:r>
            <a:endParaRPr sz="1800" dirty="0"/>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Initially, computers with Windows 95 did not have Internet Explorer installed but by the release date of Windows 95, the first version of Internet Explorer was installed in the software</a:t>
            </a:r>
            <a:endParaRPr sz="1800" dirty="0"/>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On December 31, 2001, Windows declared this version of OS outdated and ended its support for the same</a:t>
            </a:r>
            <a:endParaRPr sz="1800" dirty="0"/>
          </a:p>
          <a:p>
            <a:pPr marL="342900" marR="0" lvl="0" indent="-215900" algn="l" rtl="0">
              <a:spcBef>
                <a:spcPts val="400"/>
              </a:spcBef>
              <a:spcAft>
                <a:spcPts val="0"/>
              </a:spcAft>
              <a:buClr>
                <a:schemeClr val="dk1"/>
              </a:buClr>
              <a:buSzPts val="2000"/>
              <a:buFont typeface="Arial"/>
              <a:buNone/>
            </a:pPr>
            <a:endParaRPr sz="2000" b="0" i="0" u="none" dirty="0">
              <a:solidFill>
                <a:srgbClr val="333333"/>
              </a:solidFill>
              <a:latin typeface="Times New Roman"/>
              <a:ea typeface="Times New Roman"/>
              <a:cs typeface="Times New Roman"/>
              <a:sym typeface="Times New Roman"/>
            </a:endParaRPr>
          </a:p>
        </p:txBody>
      </p:sp>
      <p:sp>
        <p:nvSpPr>
          <p:cNvPr id="349" name="Google Shape;349;p2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33</a:t>
            </a:fld>
            <a:endParaRPr/>
          </a:p>
        </p:txBody>
      </p:sp>
      <p:pic>
        <p:nvPicPr>
          <p:cNvPr id="350" name="Google Shape;350;p28"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351" name="Google Shape;351;p28"/>
          <p:cNvSpPr txBox="1"/>
          <p:nvPr/>
        </p:nvSpPr>
        <p:spPr>
          <a:xfrm>
            <a:off x="316016" y="6321426"/>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dirty="0">
                <a:solidFill>
                  <a:schemeClr val="lt1"/>
                </a:solidFill>
                <a:latin typeface="Times New Roman"/>
                <a:ea typeface="Times New Roman"/>
                <a:cs typeface="Times New Roman"/>
                <a:sym typeface="Times New Roman"/>
              </a:rPr>
              <a:t>www.lpu.in                                    Lovely Professional University </a:t>
            </a:r>
            <a:endParaRPr dirty="0"/>
          </a:p>
        </p:txBody>
      </p:sp>
      <p:pic>
        <p:nvPicPr>
          <p:cNvPr id="3074" name="Picture 2" descr="Windows 95 - Wikipedia">
            <a:extLst>
              <a:ext uri="{FF2B5EF4-FFF2-40B4-BE49-F238E27FC236}">
                <a16:creationId xmlns:a16="http://schemas.microsoft.com/office/drawing/2014/main" id="{378DBDD8-3C67-D332-4DDC-A2C4DAC3EC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6728" y="0"/>
            <a:ext cx="4157272" cy="31179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9"/>
          <p:cNvSpPr txBox="1">
            <a:spLocks noGrp="1"/>
          </p:cNvSpPr>
          <p:nvPr>
            <p:ph type="body" idx="1"/>
          </p:nvPr>
        </p:nvSpPr>
        <p:spPr>
          <a:xfrm>
            <a:off x="-2" y="3130446"/>
            <a:ext cx="9093201" cy="313595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2000"/>
              <a:buNone/>
            </a:pPr>
            <a:r>
              <a:rPr lang="en-US" sz="2000" b="1" i="0" u="none" dirty="0">
                <a:solidFill>
                  <a:srgbClr val="333333"/>
                </a:solidFill>
                <a:latin typeface="Times New Roman"/>
                <a:ea typeface="Times New Roman"/>
                <a:cs typeface="Times New Roman"/>
                <a:sym typeface="Times New Roman"/>
              </a:rPr>
              <a:t>5. Windows 98</a:t>
            </a:r>
            <a:endParaRPr dirty="0"/>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It was released to manufacturing on </a:t>
            </a:r>
            <a:r>
              <a:rPr lang="en-US" sz="1800" b="1" i="0" u="none" dirty="0">
                <a:solidFill>
                  <a:srgbClr val="FF0000"/>
                </a:solidFill>
                <a:latin typeface="Times New Roman"/>
                <a:ea typeface="Times New Roman"/>
                <a:cs typeface="Times New Roman"/>
                <a:sym typeface="Times New Roman"/>
              </a:rPr>
              <a:t>May 15, 1998</a:t>
            </a:r>
            <a:endParaRPr sz="1800" b="1" dirty="0">
              <a:solidFill>
                <a:srgbClr val="FF0000"/>
              </a:solidFill>
            </a:endParaRPr>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It was a 16-bit and 32-bit product based on MS-DOS</a:t>
            </a:r>
            <a:endParaRPr sz="1800" dirty="0"/>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It was not an entirely new version but just a tuned-up version of Windows 95</a:t>
            </a:r>
            <a:endParaRPr sz="1800" dirty="0"/>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Internet Explorer 4.01 was released along with this Windows version</a:t>
            </a:r>
            <a:endParaRPr sz="1800" dirty="0"/>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It did not support USB printers or mass-storage devices </a:t>
            </a:r>
            <a:endParaRPr sz="1800" dirty="0"/>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An update to this version “Windows SE” was released in 1999</a:t>
            </a:r>
            <a:endParaRPr sz="2000" b="0" i="0" u="none" dirty="0">
              <a:solidFill>
                <a:srgbClr val="333333"/>
              </a:solidFill>
              <a:latin typeface="Times New Roman"/>
              <a:ea typeface="Times New Roman"/>
              <a:cs typeface="Times New Roman"/>
              <a:sym typeface="Times New Roman"/>
            </a:endParaRPr>
          </a:p>
        </p:txBody>
      </p:sp>
      <p:sp>
        <p:nvSpPr>
          <p:cNvPr id="357" name="Google Shape;357;p2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34</a:t>
            </a:fld>
            <a:endParaRPr/>
          </a:p>
        </p:txBody>
      </p:sp>
      <p:pic>
        <p:nvPicPr>
          <p:cNvPr id="358" name="Google Shape;358;p29"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359" name="Google Shape;359;p29"/>
          <p:cNvSpPr txBox="1"/>
          <p:nvPr/>
        </p:nvSpPr>
        <p:spPr>
          <a:xfrm>
            <a:off x="319087" y="63563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dirty="0">
                <a:solidFill>
                  <a:schemeClr val="lt1"/>
                </a:solidFill>
                <a:latin typeface="Times New Roman"/>
                <a:ea typeface="Times New Roman"/>
                <a:cs typeface="Times New Roman"/>
                <a:sym typeface="Times New Roman"/>
              </a:rPr>
              <a:t>www.lpu.in                                    Lovely Professional University </a:t>
            </a:r>
            <a:endParaRPr dirty="0"/>
          </a:p>
        </p:txBody>
      </p:sp>
      <p:pic>
        <p:nvPicPr>
          <p:cNvPr id="4098" name="Picture 2" descr="Windows 98 - Wikipedia">
            <a:extLst>
              <a:ext uri="{FF2B5EF4-FFF2-40B4-BE49-F238E27FC236}">
                <a16:creationId xmlns:a16="http://schemas.microsoft.com/office/drawing/2014/main" id="{F0102043-2CE0-6664-AB74-5B95821E66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5513"/>
            <a:ext cx="4572000" cy="313595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NOFFICIAL Windows98 Second Edition Service Pack | Microsoft">
            <a:extLst>
              <a:ext uri="{FF2B5EF4-FFF2-40B4-BE49-F238E27FC236}">
                <a16:creationId xmlns:a16="http://schemas.microsoft.com/office/drawing/2014/main" id="{2AD903DC-C5F0-3FC9-E6F7-E54827A243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5513"/>
            <a:ext cx="4521200" cy="31359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0"/>
          <p:cNvSpPr txBox="1">
            <a:spLocks noGrp="1"/>
          </p:cNvSpPr>
          <p:nvPr>
            <p:ph type="body" idx="1"/>
          </p:nvPr>
        </p:nvSpPr>
        <p:spPr>
          <a:xfrm>
            <a:off x="158750" y="2608147"/>
            <a:ext cx="8229600" cy="37555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2400"/>
              <a:buNone/>
            </a:pPr>
            <a:r>
              <a:rPr lang="en-US" sz="2400" b="1" i="0" u="none" dirty="0">
                <a:solidFill>
                  <a:srgbClr val="333333"/>
                </a:solidFill>
                <a:latin typeface="Times New Roman"/>
                <a:ea typeface="Times New Roman"/>
                <a:cs typeface="Times New Roman"/>
                <a:sym typeface="Times New Roman"/>
              </a:rPr>
              <a:t>6. Windows 2000</a:t>
            </a:r>
            <a:endParaRPr dirty="0"/>
          </a:p>
          <a:p>
            <a:pPr marL="342900" marR="0" lvl="0" indent="-342900" algn="just" rtl="0">
              <a:lnSpc>
                <a:spcPct val="150000"/>
              </a:lnSpc>
              <a:spcBef>
                <a:spcPts val="0"/>
              </a:spcBef>
              <a:spcAft>
                <a:spcPts val="0"/>
              </a:spcAft>
              <a:buClr>
                <a:srgbClr val="333333"/>
              </a:buClr>
              <a:buSzPts val="2400"/>
              <a:buFont typeface="Arial"/>
              <a:buChar char="•"/>
            </a:pPr>
            <a:r>
              <a:rPr lang="en-US" sz="1800" b="0" i="0" u="none" dirty="0">
                <a:solidFill>
                  <a:srgbClr val="333333"/>
                </a:solidFill>
                <a:latin typeface="Times New Roman"/>
                <a:ea typeface="Times New Roman"/>
                <a:cs typeface="Times New Roman"/>
                <a:sym typeface="Times New Roman"/>
              </a:rPr>
              <a:t>It was officially released on </a:t>
            </a:r>
            <a:r>
              <a:rPr lang="en-US" sz="1800" b="1" i="0" u="none" dirty="0">
                <a:solidFill>
                  <a:srgbClr val="FF0000"/>
                </a:solidFill>
                <a:latin typeface="Times New Roman"/>
                <a:ea typeface="Times New Roman"/>
                <a:cs typeface="Times New Roman"/>
                <a:sym typeface="Times New Roman"/>
              </a:rPr>
              <a:t>February 17, 2000</a:t>
            </a:r>
            <a:r>
              <a:rPr lang="en-US" sz="1800" b="0" i="0" u="none" dirty="0">
                <a:solidFill>
                  <a:srgbClr val="333333"/>
                </a:solidFill>
                <a:latin typeface="Times New Roman"/>
                <a:ea typeface="Times New Roman"/>
                <a:cs typeface="Times New Roman"/>
                <a:sym typeface="Times New Roman"/>
              </a:rPr>
              <a:t>. However, its manufacturing had </a:t>
            </a:r>
            <a:r>
              <a:rPr lang="en-US" sz="1800" b="1" i="0" u="none" dirty="0">
                <a:solidFill>
                  <a:srgbClr val="00B050"/>
                </a:solidFill>
                <a:latin typeface="Times New Roman"/>
                <a:ea typeface="Times New Roman"/>
                <a:cs typeface="Times New Roman"/>
                <a:sym typeface="Times New Roman"/>
              </a:rPr>
              <a:t>begun in late 1999</a:t>
            </a:r>
            <a:endParaRPr sz="1800" b="1" dirty="0">
              <a:solidFill>
                <a:srgbClr val="00B050"/>
              </a:solidFill>
            </a:endParaRPr>
          </a:p>
          <a:p>
            <a:pPr marL="342900" marR="0" lvl="0" indent="-342900" algn="just" rtl="0">
              <a:lnSpc>
                <a:spcPct val="150000"/>
              </a:lnSpc>
              <a:spcBef>
                <a:spcPts val="0"/>
              </a:spcBef>
              <a:spcAft>
                <a:spcPts val="0"/>
              </a:spcAft>
              <a:buClr>
                <a:srgbClr val="333333"/>
              </a:buClr>
              <a:buSzPts val="2400"/>
              <a:buFont typeface="Arial"/>
              <a:buChar char="•"/>
            </a:pPr>
            <a:r>
              <a:rPr lang="en-US" sz="1800" b="0" i="0" u="none" dirty="0">
                <a:solidFill>
                  <a:srgbClr val="333333"/>
                </a:solidFill>
                <a:latin typeface="Times New Roman"/>
                <a:ea typeface="Times New Roman"/>
                <a:cs typeface="Times New Roman"/>
                <a:sym typeface="Times New Roman"/>
              </a:rPr>
              <a:t>A core set of features was followed for manufacturing Windows 2000 but 4 different editions, targeting different sectors of the market were released. These included: Server, Professional, Advanced Server and Datacenter Server</a:t>
            </a:r>
            <a:endParaRPr sz="1800" dirty="0"/>
          </a:p>
          <a:p>
            <a:pPr marL="342900" marR="0" lvl="0" indent="-342900" algn="just" rtl="0">
              <a:lnSpc>
                <a:spcPct val="150000"/>
              </a:lnSpc>
              <a:spcBef>
                <a:spcPts val="0"/>
              </a:spcBef>
              <a:spcAft>
                <a:spcPts val="0"/>
              </a:spcAft>
              <a:buClr>
                <a:srgbClr val="333333"/>
              </a:buClr>
              <a:buSzPts val="2400"/>
              <a:buFont typeface="Arial"/>
              <a:buChar char="•"/>
            </a:pPr>
            <a:r>
              <a:rPr lang="en-US" sz="1800" b="0" i="0" u="none" dirty="0">
                <a:solidFill>
                  <a:srgbClr val="333333"/>
                </a:solidFill>
                <a:latin typeface="Times New Roman"/>
                <a:ea typeface="Times New Roman"/>
                <a:cs typeface="Times New Roman"/>
                <a:sym typeface="Times New Roman"/>
              </a:rPr>
              <a:t>It was considered one of the most secure OS ever</a:t>
            </a:r>
            <a:endParaRPr sz="1800" dirty="0"/>
          </a:p>
          <a:p>
            <a:pPr marL="342900" marR="0" lvl="0" indent="-342900" algn="just" rtl="0">
              <a:lnSpc>
                <a:spcPct val="150000"/>
              </a:lnSpc>
              <a:spcBef>
                <a:spcPts val="0"/>
              </a:spcBef>
              <a:spcAft>
                <a:spcPts val="0"/>
              </a:spcAft>
              <a:buClr>
                <a:srgbClr val="333333"/>
              </a:buClr>
              <a:buSzPts val="2400"/>
              <a:buFont typeface="Arial"/>
              <a:buChar char="•"/>
            </a:pPr>
            <a:r>
              <a:rPr lang="en-US" sz="1800" b="0" i="0" u="none" dirty="0">
                <a:solidFill>
                  <a:srgbClr val="333333"/>
                </a:solidFill>
                <a:latin typeface="Times New Roman"/>
                <a:ea typeface="Times New Roman"/>
                <a:cs typeface="Times New Roman"/>
                <a:sym typeface="Times New Roman"/>
              </a:rPr>
              <a:t>A local disk manager was introduced with these Windows</a:t>
            </a:r>
            <a:endParaRPr sz="1800" dirty="0"/>
          </a:p>
          <a:p>
            <a:pPr marL="342900" marR="0" lvl="0" indent="-342900" algn="just" rtl="0">
              <a:lnSpc>
                <a:spcPct val="150000"/>
              </a:lnSpc>
              <a:spcBef>
                <a:spcPts val="0"/>
              </a:spcBef>
              <a:spcAft>
                <a:spcPts val="0"/>
              </a:spcAft>
              <a:buClr>
                <a:srgbClr val="333333"/>
              </a:buClr>
              <a:buSzPts val="2400"/>
              <a:buFont typeface="Arial"/>
              <a:buChar char="•"/>
            </a:pPr>
            <a:r>
              <a:rPr lang="en-US" sz="1800" b="0" i="0" u="none" dirty="0">
                <a:solidFill>
                  <a:srgbClr val="333333"/>
                </a:solidFill>
                <a:latin typeface="Times New Roman"/>
                <a:ea typeface="Times New Roman"/>
                <a:cs typeface="Times New Roman"/>
                <a:sym typeface="Times New Roman"/>
              </a:rPr>
              <a:t>Multilingual User Interface – it supports many different languages</a:t>
            </a:r>
          </a:p>
          <a:p>
            <a:pPr marL="342900" marR="0" lvl="0" indent="-190500" algn="l" rtl="0">
              <a:spcBef>
                <a:spcPts val="480"/>
              </a:spcBef>
              <a:spcAft>
                <a:spcPts val="0"/>
              </a:spcAft>
              <a:buClr>
                <a:schemeClr val="dk1"/>
              </a:buClr>
              <a:buSzPts val="2400"/>
              <a:buFont typeface="Arial"/>
              <a:buNone/>
            </a:pPr>
            <a:endParaRPr lang="en-IN" sz="2400" b="0" i="0" u="none" dirty="0">
              <a:solidFill>
                <a:srgbClr val="333333"/>
              </a:solidFill>
              <a:latin typeface="Times New Roman"/>
              <a:ea typeface="Times New Roman"/>
              <a:cs typeface="Times New Roman"/>
              <a:sym typeface="Times New Roman"/>
            </a:endParaRPr>
          </a:p>
        </p:txBody>
      </p:sp>
      <p:sp>
        <p:nvSpPr>
          <p:cNvPr id="365" name="Google Shape;365;p3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35</a:t>
            </a:fld>
            <a:endParaRPr/>
          </a:p>
        </p:txBody>
      </p:sp>
      <p:pic>
        <p:nvPicPr>
          <p:cNvPr id="366" name="Google Shape;366;p30"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367" name="Google Shape;367;p30"/>
          <p:cNvSpPr txBox="1"/>
          <p:nvPr/>
        </p:nvSpPr>
        <p:spPr>
          <a:xfrm>
            <a:off x="457200" y="6258603"/>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pic>
        <p:nvPicPr>
          <p:cNvPr id="5122" name="Picture 2" descr="Windows 2000 - Wikipedia">
            <a:extLst>
              <a:ext uri="{FF2B5EF4-FFF2-40B4-BE49-F238E27FC236}">
                <a16:creationId xmlns:a16="http://schemas.microsoft.com/office/drawing/2014/main" id="{6AA60B0D-B41A-8FC4-4F8E-A0AE450BC3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3298" y="-1"/>
            <a:ext cx="6550702" cy="30130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1"/>
          <p:cNvSpPr txBox="1">
            <a:spLocks noGrp="1"/>
          </p:cNvSpPr>
          <p:nvPr>
            <p:ph type="body" idx="1"/>
          </p:nvPr>
        </p:nvSpPr>
        <p:spPr>
          <a:xfrm>
            <a:off x="53819" y="74612"/>
            <a:ext cx="4518180" cy="6646863"/>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333333"/>
              </a:buClr>
              <a:buSzPts val="2000"/>
              <a:buNone/>
            </a:pPr>
            <a:r>
              <a:rPr lang="en-US" sz="2000" b="1" i="0" u="none" dirty="0">
                <a:solidFill>
                  <a:srgbClr val="333333"/>
                </a:solidFill>
                <a:latin typeface="Times New Roman"/>
                <a:ea typeface="Times New Roman"/>
                <a:cs typeface="Times New Roman"/>
                <a:sym typeface="Times New Roman"/>
              </a:rPr>
              <a:t>7. Windows XP</a:t>
            </a:r>
            <a:endParaRPr dirty="0"/>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While the manufacturing started on </a:t>
            </a:r>
            <a:r>
              <a:rPr lang="en-US" sz="1800" b="1" i="0" u="none" dirty="0">
                <a:solidFill>
                  <a:srgbClr val="FF0000"/>
                </a:solidFill>
                <a:latin typeface="Times New Roman"/>
                <a:ea typeface="Times New Roman"/>
                <a:cs typeface="Times New Roman"/>
                <a:sym typeface="Times New Roman"/>
              </a:rPr>
              <a:t>August 24, 2001</a:t>
            </a:r>
            <a:r>
              <a:rPr lang="en-US" sz="1800" b="0" i="0" u="none" dirty="0">
                <a:solidFill>
                  <a:srgbClr val="333333"/>
                </a:solidFill>
                <a:latin typeface="Times New Roman"/>
                <a:ea typeface="Times New Roman"/>
                <a:cs typeface="Times New Roman"/>
                <a:sym typeface="Times New Roman"/>
              </a:rPr>
              <a:t>, the official product was released on October 25, 2001</a:t>
            </a:r>
            <a:endParaRPr sz="1800" dirty="0"/>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Advanced portable PC support</a:t>
            </a:r>
            <a:endParaRPr sz="1800" dirty="0"/>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Automatic wireless connection support</a:t>
            </a:r>
            <a:endParaRPr sz="1800" dirty="0"/>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Fast start-up</a:t>
            </a:r>
            <a:endParaRPr sz="1800" dirty="0"/>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Better Graphical User Interface (GUI)</a:t>
            </a:r>
            <a:endParaRPr sz="1800" dirty="0"/>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Help and support center</a:t>
            </a:r>
            <a:endParaRPr sz="1800" dirty="0"/>
          </a:p>
          <a:p>
            <a:pPr marL="0" marR="0" lvl="0" indent="0" algn="just" rtl="0">
              <a:lnSpc>
                <a:spcPct val="100000"/>
              </a:lnSpc>
              <a:spcBef>
                <a:spcPts val="400"/>
              </a:spcBef>
              <a:spcAft>
                <a:spcPts val="0"/>
              </a:spcAft>
              <a:buClr>
                <a:srgbClr val="333333"/>
              </a:buClr>
              <a:buSzPts val="2000"/>
              <a:buNone/>
            </a:pPr>
            <a:r>
              <a:rPr lang="en-US" sz="2000" b="1" i="0" u="none" dirty="0">
                <a:solidFill>
                  <a:srgbClr val="333333"/>
                </a:solidFill>
                <a:latin typeface="Times New Roman"/>
                <a:ea typeface="Times New Roman"/>
                <a:cs typeface="Times New Roman"/>
                <a:sym typeface="Times New Roman"/>
              </a:rPr>
              <a:t>8. Windows Vista</a:t>
            </a:r>
            <a:endParaRPr dirty="0"/>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It was released on </a:t>
            </a:r>
            <a:r>
              <a:rPr lang="en-US" sz="1800" b="1" i="0" u="none" dirty="0">
                <a:solidFill>
                  <a:srgbClr val="FF0000"/>
                </a:solidFill>
                <a:latin typeface="Times New Roman"/>
                <a:ea typeface="Times New Roman"/>
                <a:cs typeface="Times New Roman"/>
                <a:sym typeface="Times New Roman"/>
              </a:rPr>
              <a:t>January 30, 2007</a:t>
            </a:r>
            <a:endParaRPr sz="1800" b="1" dirty="0">
              <a:solidFill>
                <a:srgbClr val="FF0000"/>
              </a:solidFill>
            </a:endParaRPr>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It had an upgraded version of Graphical User Interface</a:t>
            </a:r>
            <a:endParaRPr sz="1800" dirty="0"/>
          </a:p>
          <a:p>
            <a:pPr marL="342900" marR="0" lvl="0" indent="-342900" algn="just" rtl="0">
              <a:lnSpc>
                <a:spcPct val="150000"/>
              </a:lnSpc>
              <a:spcBef>
                <a:spcPts val="0"/>
              </a:spcBef>
              <a:spcAft>
                <a:spcPts val="0"/>
              </a:spcAft>
              <a:buClr>
                <a:srgbClr val="333333"/>
              </a:buClr>
              <a:buSzPts val="2000"/>
              <a:buFont typeface="Arial"/>
              <a:buChar char="•"/>
            </a:pPr>
            <a:r>
              <a:rPr lang="en-US" sz="1800" b="0" i="0" u="none" dirty="0">
                <a:solidFill>
                  <a:srgbClr val="333333"/>
                </a:solidFill>
                <a:latin typeface="Times New Roman"/>
                <a:ea typeface="Times New Roman"/>
                <a:cs typeface="Times New Roman"/>
                <a:sym typeface="Times New Roman"/>
              </a:rPr>
              <a:t>It was the first operating system to use DVD-ROM for installation</a:t>
            </a:r>
            <a:endParaRPr sz="1800" dirty="0"/>
          </a:p>
          <a:p>
            <a:pPr marL="342900" marR="0" lvl="0" indent="-215900" algn="l" rtl="0">
              <a:spcBef>
                <a:spcPts val="400"/>
              </a:spcBef>
              <a:spcAft>
                <a:spcPts val="0"/>
              </a:spcAft>
              <a:buClr>
                <a:schemeClr val="dk1"/>
              </a:buClr>
              <a:buSzPts val="2000"/>
              <a:buFont typeface="Arial"/>
              <a:buNone/>
            </a:pPr>
            <a:endParaRPr sz="2000" b="0" i="0" u="none" dirty="0">
              <a:solidFill>
                <a:srgbClr val="333333"/>
              </a:solidFill>
              <a:latin typeface="Times New Roman"/>
              <a:ea typeface="Times New Roman"/>
              <a:cs typeface="Times New Roman"/>
              <a:sym typeface="Times New Roman"/>
            </a:endParaRPr>
          </a:p>
        </p:txBody>
      </p:sp>
      <p:sp>
        <p:nvSpPr>
          <p:cNvPr id="373" name="Google Shape;373;p3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36</a:t>
            </a:fld>
            <a:endParaRPr/>
          </a:p>
        </p:txBody>
      </p:sp>
      <p:pic>
        <p:nvPicPr>
          <p:cNvPr id="374" name="Google Shape;374;p31"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375" name="Google Shape;375;p31"/>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pic>
        <p:nvPicPr>
          <p:cNvPr id="6146" name="Picture 2" descr="Windows XP - Wikipedia">
            <a:extLst>
              <a:ext uri="{FF2B5EF4-FFF2-40B4-BE49-F238E27FC236}">
                <a16:creationId xmlns:a16="http://schemas.microsoft.com/office/drawing/2014/main" id="{485561BB-4085-F139-D1FF-E40099D461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7907" y="19539"/>
            <a:ext cx="4392274" cy="299440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indows Vista - Wikipedia">
            <a:extLst>
              <a:ext uri="{FF2B5EF4-FFF2-40B4-BE49-F238E27FC236}">
                <a16:creationId xmlns:a16="http://schemas.microsoft.com/office/drawing/2014/main" id="{88100616-A120-E1DA-1F04-C9DA3E4596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7907" y="3069013"/>
            <a:ext cx="4392274" cy="29944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2"/>
          <p:cNvSpPr txBox="1">
            <a:spLocks noGrp="1"/>
          </p:cNvSpPr>
          <p:nvPr>
            <p:ph type="body" idx="1"/>
          </p:nvPr>
        </p:nvSpPr>
        <p:spPr>
          <a:xfrm>
            <a:off x="50800" y="74612"/>
            <a:ext cx="5900295" cy="564991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333333"/>
              </a:buClr>
              <a:buSzPts val="2000"/>
              <a:buNone/>
            </a:pPr>
            <a:r>
              <a:rPr lang="en-US" sz="2000" b="1" i="0" u="none" dirty="0">
                <a:solidFill>
                  <a:srgbClr val="333333"/>
                </a:solidFill>
                <a:latin typeface="Times New Roman"/>
                <a:ea typeface="Times New Roman"/>
                <a:cs typeface="Times New Roman"/>
                <a:sym typeface="Times New Roman"/>
              </a:rPr>
              <a:t>9.</a:t>
            </a:r>
            <a:r>
              <a:rPr lang="en-US" sz="2000" b="0" i="0" u="none" dirty="0">
                <a:solidFill>
                  <a:srgbClr val="333333"/>
                </a:solidFill>
                <a:latin typeface="Times New Roman"/>
                <a:ea typeface="Times New Roman"/>
                <a:cs typeface="Times New Roman"/>
                <a:sym typeface="Times New Roman"/>
              </a:rPr>
              <a:t> </a:t>
            </a:r>
            <a:r>
              <a:rPr lang="en-US" sz="2000" b="1" i="0" u="none" dirty="0">
                <a:solidFill>
                  <a:srgbClr val="333333"/>
                </a:solidFill>
                <a:latin typeface="Times New Roman"/>
                <a:ea typeface="Times New Roman"/>
                <a:cs typeface="Times New Roman"/>
                <a:sym typeface="Times New Roman"/>
              </a:rPr>
              <a:t>Windows 7</a:t>
            </a:r>
            <a:endParaRPr dirty="0"/>
          </a:p>
          <a:p>
            <a:pPr marL="342900" marR="0" lvl="0" indent="-342900" algn="just" rtl="0">
              <a:lnSpc>
                <a:spcPct val="100000"/>
              </a:lnSpc>
              <a:spcBef>
                <a:spcPts val="400"/>
              </a:spcBef>
              <a:spcAft>
                <a:spcPts val="0"/>
              </a:spcAft>
              <a:buClr>
                <a:srgbClr val="333333"/>
              </a:buClr>
              <a:buSzPts val="2000"/>
              <a:buFont typeface="Arial"/>
              <a:buChar char="•"/>
            </a:pPr>
            <a:r>
              <a:rPr lang="en-US" sz="2000" b="0" i="0" u="none" dirty="0">
                <a:solidFill>
                  <a:srgbClr val="333333"/>
                </a:solidFill>
                <a:latin typeface="Times New Roman"/>
                <a:ea typeface="Times New Roman"/>
                <a:cs typeface="Times New Roman"/>
                <a:sym typeface="Times New Roman"/>
              </a:rPr>
              <a:t>It was released on </a:t>
            </a:r>
            <a:r>
              <a:rPr lang="en-US" sz="2000" b="1" i="0" u="none" dirty="0">
                <a:solidFill>
                  <a:srgbClr val="FF0000"/>
                </a:solidFill>
                <a:latin typeface="Times New Roman"/>
                <a:ea typeface="Times New Roman"/>
                <a:cs typeface="Times New Roman"/>
                <a:sym typeface="Times New Roman"/>
              </a:rPr>
              <a:t>October 22, 2009</a:t>
            </a:r>
            <a:endParaRPr b="1" dirty="0">
              <a:solidFill>
                <a:srgbClr val="FF0000"/>
              </a:solidFill>
            </a:endParaRPr>
          </a:p>
          <a:p>
            <a:pPr marL="342900" marR="0" lvl="0" indent="-342900" algn="just" rtl="0">
              <a:lnSpc>
                <a:spcPct val="100000"/>
              </a:lnSpc>
              <a:spcBef>
                <a:spcPts val="400"/>
              </a:spcBef>
              <a:spcAft>
                <a:spcPts val="0"/>
              </a:spcAft>
              <a:buClr>
                <a:srgbClr val="333333"/>
              </a:buClr>
              <a:buSzPts val="2000"/>
              <a:buFont typeface="Arial"/>
              <a:buChar char="•"/>
            </a:pPr>
            <a:r>
              <a:rPr lang="en-US" sz="2000" b="0" i="0" u="none" dirty="0">
                <a:solidFill>
                  <a:srgbClr val="333333"/>
                </a:solidFill>
                <a:latin typeface="Times New Roman"/>
                <a:ea typeface="Times New Roman"/>
                <a:cs typeface="Times New Roman"/>
                <a:sym typeface="Times New Roman"/>
              </a:rPr>
              <a:t>A large number of new features were introduced</a:t>
            </a:r>
            <a:endParaRPr dirty="0"/>
          </a:p>
          <a:p>
            <a:pPr marL="342900" marR="0" lvl="0" indent="-342900" algn="just" rtl="0">
              <a:lnSpc>
                <a:spcPct val="100000"/>
              </a:lnSpc>
              <a:spcBef>
                <a:spcPts val="400"/>
              </a:spcBef>
              <a:spcAft>
                <a:spcPts val="0"/>
              </a:spcAft>
              <a:buClr>
                <a:srgbClr val="333333"/>
              </a:buClr>
              <a:buSzPts val="2000"/>
              <a:buFont typeface="Arial"/>
              <a:buChar char="•"/>
            </a:pPr>
            <a:r>
              <a:rPr lang="en-US" sz="2000" b="0" i="0" u="none" dirty="0">
                <a:solidFill>
                  <a:srgbClr val="333333"/>
                </a:solidFill>
                <a:latin typeface="Times New Roman"/>
                <a:ea typeface="Times New Roman"/>
                <a:cs typeface="Times New Roman"/>
                <a:sym typeface="Times New Roman"/>
              </a:rPr>
              <a:t>Redesigned Windows shell with an updated taskbar</a:t>
            </a:r>
            <a:endParaRPr dirty="0"/>
          </a:p>
          <a:p>
            <a:pPr marL="342900" marR="0" lvl="0" indent="-342900" algn="just" rtl="0">
              <a:lnSpc>
                <a:spcPct val="100000"/>
              </a:lnSpc>
              <a:spcBef>
                <a:spcPts val="400"/>
              </a:spcBef>
              <a:spcAft>
                <a:spcPts val="0"/>
              </a:spcAft>
              <a:buClr>
                <a:srgbClr val="333333"/>
              </a:buClr>
              <a:buSzPts val="2000"/>
              <a:buFont typeface="Arial"/>
              <a:buChar char="•"/>
            </a:pPr>
            <a:r>
              <a:rPr lang="en-US" sz="2000" b="0" i="0" u="none" dirty="0">
                <a:solidFill>
                  <a:srgbClr val="333333"/>
                </a:solidFill>
                <a:latin typeface="Times New Roman"/>
                <a:ea typeface="Times New Roman"/>
                <a:cs typeface="Times New Roman"/>
                <a:sym typeface="Times New Roman"/>
              </a:rPr>
              <a:t>incremental upgrade to the Windows line</a:t>
            </a:r>
            <a:endParaRPr dirty="0"/>
          </a:p>
          <a:p>
            <a:pPr marL="342900" marR="0" lvl="0" indent="-342900" algn="just" rtl="0">
              <a:lnSpc>
                <a:spcPct val="100000"/>
              </a:lnSpc>
              <a:spcBef>
                <a:spcPts val="400"/>
              </a:spcBef>
              <a:spcAft>
                <a:spcPts val="0"/>
              </a:spcAft>
              <a:buClr>
                <a:srgbClr val="333333"/>
              </a:buClr>
              <a:buSzPts val="2000"/>
              <a:buFont typeface="Arial"/>
              <a:buChar char="•"/>
            </a:pPr>
            <a:r>
              <a:rPr lang="en-US" sz="2000" b="0" i="0" u="none" dirty="0">
                <a:solidFill>
                  <a:srgbClr val="333333"/>
                </a:solidFill>
                <a:latin typeface="Times New Roman"/>
                <a:ea typeface="Times New Roman"/>
                <a:cs typeface="Times New Roman"/>
                <a:sym typeface="Times New Roman"/>
              </a:rPr>
              <a:t>Libraries were added in the file management system</a:t>
            </a:r>
            <a:endParaRPr dirty="0"/>
          </a:p>
          <a:p>
            <a:pPr marL="342900" marR="0" lvl="0" indent="-342900" algn="just" rtl="0">
              <a:lnSpc>
                <a:spcPct val="100000"/>
              </a:lnSpc>
              <a:spcBef>
                <a:spcPts val="400"/>
              </a:spcBef>
              <a:spcAft>
                <a:spcPts val="0"/>
              </a:spcAft>
              <a:buClr>
                <a:srgbClr val="333333"/>
              </a:buClr>
              <a:buSzPts val="2000"/>
              <a:buFont typeface="Arial"/>
              <a:buChar char="•"/>
            </a:pPr>
            <a:r>
              <a:rPr lang="en-US" sz="2000" b="0" i="0" u="none" dirty="0">
                <a:solidFill>
                  <a:srgbClr val="333333"/>
                </a:solidFill>
                <a:latin typeface="Times New Roman"/>
                <a:ea typeface="Times New Roman"/>
                <a:cs typeface="Times New Roman"/>
                <a:sym typeface="Times New Roman"/>
              </a:rPr>
              <a:t>A few features from the past Windows were removed</a:t>
            </a:r>
            <a:endParaRPr dirty="0"/>
          </a:p>
          <a:p>
            <a:pPr marL="342900" marR="0" lvl="0" indent="-342900" algn="just" rtl="0">
              <a:lnSpc>
                <a:spcPct val="100000"/>
              </a:lnSpc>
              <a:spcBef>
                <a:spcPts val="400"/>
              </a:spcBef>
              <a:spcAft>
                <a:spcPts val="0"/>
              </a:spcAft>
              <a:buClr>
                <a:srgbClr val="333333"/>
              </a:buClr>
              <a:buSzPts val="2000"/>
              <a:buFont typeface="Arial"/>
              <a:buChar char="•"/>
            </a:pPr>
            <a:r>
              <a:rPr lang="en-US" sz="2000" b="0" i="0" u="none" dirty="0">
                <a:solidFill>
                  <a:srgbClr val="333333"/>
                </a:solidFill>
                <a:latin typeface="Times New Roman"/>
                <a:ea typeface="Times New Roman"/>
                <a:cs typeface="Times New Roman"/>
                <a:sym typeface="Times New Roman"/>
              </a:rPr>
              <a:t>Extended hardware support</a:t>
            </a:r>
            <a:endParaRPr dirty="0"/>
          </a:p>
          <a:p>
            <a:pPr marL="0" marR="0" lvl="0" indent="0" algn="just" rtl="0">
              <a:lnSpc>
                <a:spcPct val="100000"/>
              </a:lnSpc>
              <a:spcBef>
                <a:spcPts val="400"/>
              </a:spcBef>
              <a:spcAft>
                <a:spcPts val="0"/>
              </a:spcAft>
              <a:buClr>
                <a:srgbClr val="333333"/>
              </a:buClr>
              <a:buSzPts val="2000"/>
              <a:buNone/>
            </a:pPr>
            <a:r>
              <a:rPr lang="en-US" sz="2000" b="1" i="0" u="none" dirty="0">
                <a:solidFill>
                  <a:srgbClr val="333333"/>
                </a:solidFill>
                <a:latin typeface="Times New Roman"/>
                <a:ea typeface="Times New Roman"/>
                <a:cs typeface="Times New Roman"/>
                <a:sym typeface="Times New Roman"/>
              </a:rPr>
              <a:t>10. Windows 8</a:t>
            </a:r>
            <a:endParaRPr dirty="0"/>
          </a:p>
          <a:p>
            <a:pPr marL="342900" marR="0" lvl="0" indent="-342900" algn="just" rtl="0">
              <a:lnSpc>
                <a:spcPct val="100000"/>
              </a:lnSpc>
              <a:spcBef>
                <a:spcPts val="400"/>
              </a:spcBef>
              <a:spcAft>
                <a:spcPts val="0"/>
              </a:spcAft>
              <a:buClr>
                <a:srgbClr val="333333"/>
              </a:buClr>
              <a:buSzPts val="2000"/>
              <a:buFont typeface="Arial"/>
              <a:buChar char="•"/>
            </a:pPr>
            <a:r>
              <a:rPr lang="en-US" sz="2000" b="0" i="0" u="none" dirty="0">
                <a:solidFill>
                  <a:srgbClr val="333333"/>
                </a:solidFill>
                <a:latin typeface="Times New Roman"/>
                <a:ea typeface="Times New Roman"/>
                <a:cs typeface="Times New Roman"/>
                <a:sym typeface="Times New Roman"/>
              </a:rPr>
              <a:t>It was released for retail on </a:t>
            </a:r>
            <a:r>
              <a:rPr lang="en-US" sz="2000" b="1" i="0" u="none" dirty="0">
                <a:solidFill>
                  <a:srgbClr val="FF0000"/>
                </a:solidFill>
                <a:latin typeface="Times New Roman"/>
                <a:ea typeface="Times New Roman"/>
                <a:cs typeface="Times New Roman"/>
                <a:sym typeface="Times New Roman"/>
              </a:rPr>
              <a:t>October 26, 2012</a:t>
            </a:r>
            <a:endParaRPr b="1" dirty="0">
              <a:solidFill>
                <a:srgbClr val="FF0000"/>
              </a:solidFill>
            </a:endParaRPr>
          </a:p>
          <a:p>
            <a:pPr marL="342900" marR="0" lvl="0" indent="-342900" algn="just" rtl="0">
              <a:lnSpc>
                <a:spcPct val="100000"/>
              </a:lnSpc>
              <a:spcBef>
                <a:spcPts val="400"/>
              </a:spcBef>
              <a:spcAft>
                <a:spcPts val="0"/>
              </a:spcAft>
              <a:buClr>
                <a:srgbClr val="333333"/>
              </a:buClr>
              <a:buSzPts val="2000"/>
              <a:buFont typeface="Arial"/>
              <a:buChar char="•"/>
            </a:pPr>
            <a:r>
              <a:rPr lang="en-US" sz="2000" b="0" i="0" u="none" dirty="0">
                <a:solidFill>
                  <a:srgbClr val="333333"/>
                </a:solidFill>
                <a:latin typeface="Times New Roman"/>
                <a:ea typeface="Times New Roman"/>
                <a:cs typeface="Times New Roman"/>
                <a:sym typeface="Times New Roman"/>
              </a:rPr>
              <a:t>Optimizations for touch-based. Installed in new devices like Laptops, Mobile phones, tablets, etc.</a:t>
            </a:r>
            <a:endParaRPr dirty="0"/>
          </a:p>
          <a:p>
            <a:pPr marL="342900" marR="0" lvl="0" indent="-342900" algn="just" rtl="0">
              <a:lnSpc>
                <a:spcPct val="100000"/>
              </a:lnSpc>
              <a:spcBef>
                <a:spcPts val="400"/>
              </a:spcBef>
              <a:spcAft>
                <a:spcPts val="0"/>
              </a:spcAft>
              <a:buClr>
                <a:srgbClr val="333333"/>
              </a:buClr>
              <a:buSzPts val="2000"/>
              <a:buFont typeface="Arial"/>
              <a:buChar char="•"/>
            </a:pPr>
            <a:r>
              <a:rPr lang="en-US" sz="2000" b="0" i="0" u="none" dirty="0">
                <a:solidFill>
                  <a:srgbClr val="333333"/>
                </a:solidFill>
                <a:latin typeface="Times New Roman"/>
                <a:ea typeface="Times New Roman"/>
                <a:cs typeface="Times New Roman"/>
                <a:sym typeface="Times New Roman"/>
              </a:rPr>
              <a:t>Increased integration with cloud services. Windows Store service for software distribution. The task manager had been redesigned</a:t>
            </a:r>
            <a:endParaRPr dirty="0"/>
          </a:p>
          <a:p>
            <a:pPr marL="342900" marR="0" lvl="0" indent="-342900" algn="just" rtl="0">
              <a:lnSpc>
                <a:spcPct val="100000"/>
              </a:lnSpc>
              <a:spcBef>
                <a:spcPts val="400"/>
              </a:spcBef>
              <a:spcAft>
                <a:spcPts val="0"/>
              </a:spcAft>
              <a:buClr>
                <a:srgbClr val="333333"/>
              </a:buClr>
              <a:buSzPts val="2000"/>
              <a:buFont typeface="Arial"/>
              <a:buChar char="•"/>
            </a:pPr>
            <a:r>
              <a:rPr lang="en-US" sz="2000" b="0" i="0" u="none" dirty="0">
                <a:solidFill>
                  <a:srgbClr val="333333"/>
                </a:solidFill>
                <a:latin typeface="Times New Roman"/>
                <a:ea typeface="Times New Roman"/>
                <a:cs typeface="Times New Roman"/>
                <a:sym typeface="Times New Roman"/>
              </a:rPr>
              <a:t>New security features were introduced</a:t>
            </a:r>
            <a:endParaRPr dirty="0"/>
          </a:p>
          <a:p>
            <a:pPr marL="342900" marR="0" lvl="0" indent="-342900" algn="just" rtl="0">
              <a:lnSpc>
                <a:spcPct val="100000"/>
              </a:lnSpc>
              <a:spcBef>
                <a:spcPts val="400"/>
              </a:spcBef>
              <a:spcAft>
                <a:spcPts val="0"/>
              </a:spcAft>
              <a:buClr>
                <a:srgbClr val="333333"/>
              </a:buClr>
              <a:buSzPts val="2000"/>
              <a:buFont typeface="Arial"/>
              <a:buChar char="•"/>
            </a:pPr>
            <a:r>
              <a:rPr lang="en-US" sz="2000" b="0" i="0" u="none" dirty="0">
                <a:solidFill>
                  <a:srgbClr val="333333"/>
                </a:solidFill>
                <a:latin typeface="Times New Roman"/>
                <a:ea typeface="Times New Roman"/>
                <a:cs typeface="Times New Roman"/>
                <a:sym typeface="Times New Roman"/>
              </a:rPr>
              <a:t>Online Applications could be directly downloaded</a:t>
            </a:r>
            <a:endParaRPr dirty="0"/>
          </a:p>
          <a:p>
            <a:pPr marL="342900" marR="0" lvl="0" indent="-215900" algn="just" rtl="0">
              <a:spcBef>
                <a:spcPts val="400"/>
              </a:spcBef>
              <a:spcAft>
                <a:spcPts val="0"/>
              </a:spcAft>
              <a:buClr>
                <a:schemeClr val="dk1"/>
              </a:buClr>
              <a:buSzPts val="2000"/>
              <a:buFont typeface="Arial"/>
              <a:buNone/>
            </a:pPr>
            <a:endParaRPr sz="2000" b="0" i="0" u="none" dirty="0">
              <a:solidFill>
                <a:srgbClr val="333333"/>
              </a:solidFill>
              <a:latin typeface="Times New Roman"/>
              <a:ea typeface="Times New Roman"/>
              <a:cs typeface="Times New Roman"/>
              <a:sym typeface="Times New Roman"/>
            </a:endParaRPr>
          </a:p>
        </p:txBody>
      </p:sp>
      <p:sp>
        <p:nvSpPr>
          <p:cNvPr id="381" name="Google Shape;381;p3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37</a:t>
            </a:fld>
            <a:endParaRPr/>
          </a:p>
        </p:txBody>
      </p:sp>
      <p:pic>
        <p:nvPicPr>
          <p:cNvPr id="382" name="Google Shape;382;p32"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383" name="Google Shape;383;p32"/>
          <p:cNvSpPr txBox="1"/>
          <p:nvPr/>
        </p:nvSpPr>
        <p:spPr>
          <a:xfrm>
            <a:off x="319087" y="6296025"/>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pic>
        <p:nvPicPr>
          <p:cNvPr id="7170" name="Picture 2" descr="Windows 7 - Wikipedia">
            <a:extLst>
              <a:ext uri="{FF2B5EF4-FFF2-40B4-BE49-F238E27FC236}">
                <a16:creationId xmlns:a16="http://schemas.microsoft.com/office/drawing/2014/main" id="{C542F588-05C9-3703-6C4A-2A5AA3D91F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937" y="886188"/>
            <a:ext cx="2847975" cy="224675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Windows 8 - Wikipedia">
            <a:extLst>
              <a:ext uri="{FF2B5EF4-FFF2-40B4-BE49-F238E27FC236}">
                <a16:creationId xmlns:a16="http://schemas.microsoft.com/office/drawing/2014/main" id="{A94B02DB-59A7-BAD7-D9A9-7A8422F8BB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1095" y="3371902"/>
            <a:ext cx="2959499" cy="23526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3"/>
          <p:cNvSpPr txBox="1">
            <a:spLocks noGrp="1"/>
          </p:cNvSpPr>
          <p:nvPr>
            <p:ph type="body" idx="1"/>
          </p:nvPr>
        </p:nvSpPr>
        <p:spPr>
          <a:xfrm>
            <a:off x="0" y="795"/>
            <a:ext cx="8229600" cy="45259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2400"/>
              <a:buNone/>
            </a:pPr>
            <a:r>
              <a:rPr lang="en-US" sz="2400" b="1" i="0" u="none" dirty="0">
                <a:solidFill>
                  <a:srgbClr val="333333"/>
                </a:solidFill>
                <a:latin typeface="Times New Roman"/>
                <a:ea typeface="Times New Roman"/>
                <a:cs typeface="Times New Roman"/>
                <a:sym typeface="Times New Roman"/>
              </a:rPr>
              <a:t>11. Windows 10</a:t>
            </a:r>
            <a:endParaRPr dirty="0"/>
          </a:p>
          <a:p>
            <a:pPr marL="342900" marR="0" lvl="0" indent="-342900" algn="just" rtl="0">
              <a:lnSpc>
                <a:spcPct val="150000"/>
              </a:lnSpc>
              <a:spcBef>
                <a:spcPts val="0"/>
              </a:spcBef>
              <a:spcAft>
                <a:spcPts val="0"/>
              </a:spcAft>
              <a:buClr>
                <a:srgbClr val="333333"/>
              </a:buClr>
              <a:buSzPts val="2400"/>
              <a:buFont typeface="Arial"/>
              <a:buChar char="•"/>
            </a:pPr>
            <a:r>
              <a:rPr lang="en-US" sz="1800" b="0" i="0" u="none" dirty="0">
                <a:solidFill>
                  <a:srgbClr val="333333"/>
                </a:solidFill>
                <a:latin typeface="Times New Roman"/>
                <a:ea typeface="Times New Roman"/>
                <a:cs typeface="Times New Roman"/>
                <a:sym typeface="Times New Roman"/>
              </a:rPr>
              <a:t>It was released on </a:t>
            </a:r>
            <a:r>
              <a:rPr lang="en-US" sz="1800" b="1" i="0" u="none" dirty="0">
                <a:solidFill>
                  <a:srgbClr val="FF0000"/>
                </a:solidFill>
                <a:latin typeface="Times New Roman"/>
                <a:ea typeface="Times New Roman"/>
                <a:cs typeface="Times New Roman"/>
                <a:sym typeface="Times New Roman"/>
              </a:rPr>
              <a:t>July 29, 2015</a:t>
            </a:r>
            <a:endParaRPr sz="1800" b="1" dirty="0">
              <a:solidFill>
                <a:srgbClr val="FF0000"/>
              </a:solidFill>
            </a:endParaRPr>
          </a:p>
          <a:p>
            <a:pPr marL="342900" marR="0" lvl="0" indent="-342900" algn="just" rtl="0">
              <a:lnSpc>
                <a:spcPct val="150000"/>
              </a:lnSpc>
              <a:spcBef>
                <a:spcPts val="0"/>
              </a:spcBef>
              <a:spcAft>
                <a:spcPts val="0"/>
              </a:spcAft>
              <a:buClr>
                <a:srgbClr val="333333"/>
              </a:buClr>
              <a:buSzPts val="2400"/>
              <a:buFont typeface="Arial"/>
              <a:buChar char="•"/>
            </a:pPr>
            <a:r>
              <a:rPr lang="en-US" sz="1800" b="0" i="0" u="none" dirty="0">
                <a:solidFill>
                  <a:srgbClr val="333333"/>
                </a:solidFill>
                <a:latin typeface="Times New Roman"/>
                <a:ea typeface="Times New Roman"/>
                <a:cs typeface="Times New Roman"/>
                <a:sym typeface="Times New Roman"/>
              </a:rPr>
              <a:t>Addresses shortcomings in the user interface first introduced with Windows 8</a:t>
            </a:r>
            <a:endParaRPr sz="1800" dirty="0"/>
          </a:p>
          <a:p>
            <a:pPr marL="342900" marR="0" lvl="0" indent="-342900" algn="just" rtl="0">
              <a:lnSpc>
                <a:spcPct val="150000"/>
              </a:lnSpc>
              <a:spcBef>
                <a:spcPts val="0"/>
              </a:spcBef>
              <a:spcAft>
                <a:spcPts val="0"/>
              </a:spcAft>
              <a:buClr>
                <a:srgbClr val="333333"/>
              </a:buClr>
              <a:buSzPts val="2400"/>
              <a:buFont typeface="Arial"/>
              <a:buChar char="•"/>
            </a:pPr>
            <a:r>
              <a:rPr lang="en-US" sz="1800" b="0" i="0" u="none" dirty="0">
                <a:solidFill>
                  <a:srgbClr val="333333"/>
                </a:solidFill>
                <a:latin typeface="Times New Roman"/>
                <a:ea typeface="Times New Roman"/>
                <a:cs typeface="Times New Roman"/>
                <a:sym typeface="Times New Roman"/>
              </a:rPr>
              <a:t>A virtual desktop system</a:t>
            </a:r>
            <a:endParaRPr sz="1800" dirty="0"/>
          </a:p>
          <a:p>
            <a:pPr marL="342900" marR="0" lvl="0" indent="-342900" algn="just" rtl="0">
              <a:lnSpc>
                <a:spcPct val="150000"/>
              </a:lnSpc>
              <a:spcBef>
                <a:spcPts val="0"/>
              </a:spcBef>
              <a:spcAft>
                <a:spcPts val="0"/>
              </a:spcAft>
              <a:buClr>
                <a:srgbClr val="333333"/>
              </a:buClr>
              <a:buSzPts val="2400"/>
              <a:buFont typeface="Arial"/>
              <a:buChar char="•"/>
            </a:pPr>
            <a:r>
              <a:rPr lang="en-US" sz="1800" b="0" i="0" u="none" dirty="0">
                <a:solidFill>
                  <a:srgbClr val="333333"/>
                </a:solidFill>
                <a:latin typeface="Times New Roman"/>
                <a:ea typeface="Times New Roman"/>
                <a:cs typeface="Times New Roman"/>
                <a:sym typeface="Times New Roman"/>
              </a:rPr>
              <a:t>It had the ability to run Windows Store apps within Windows on the desktop rather than in the full-screen mode</a:t>
            </a:r>
            <a:endParaRPr sz="1800" dirty="0"/>
          </a:p>
          <a:p>
            <a:pPr marL="342900" marR="0" lvl="0" indent="-342900" algn="just" rtl="0">
              <a:lnSpc>
                <a:spcPct val="150000"/>
              </a:lnSpc>
              <a:spcBef>
                <a:spcPts val="0"/>
              </a:spcBef>
              <a:spcAft>
                <a:spcPts val="0"/>
              </a:spcAft>
              <a:buClr>
                <a:srgbClr val="333333"/>
              </a:buClr>
              <a:buSzPts val="2400"/>
              <a:buFont typeface="Arial"/>
              <a:buChar char="•"/>
            </a:pPr>
            <a:r>
              <a:rPr lang="en-US" sz="1800" b="0" i="0" u="none" dirty="0">
                <a:solidFill>
                  <a:srgbClr val="333333"/>
                </a:solidFill>
                <a:latin typeface="Times New Roman"/>
                <a:ea typeface="Times New Roman"/>
                <a:cs typeface="Times New Roman"/>
                <a:sym typeface="Times New Roman"/>
              </a:rPr>
              <a:t>Included new icons</a:t>
            </a:r>
            <a:endParaRPr sz="1800" dirty="0"/>
          </a:p>
          <a:p>
            <a:pPr marL="342900" marR="0" lvl="0" indent="-342900" algn="just" rtl="0">
              <a:lnSpc>
                <a:spcPct val="150000"/>
              </a:lnSpc>
              <a:spcBef>
                <a:spcPts val="0"/>
              </a:spcBef>
              <a:spcAft>
                <a:spcPts val="0"/>
              </a:spcAft>
              <a:buClr>
                <a:srgbClr val="333333"/>
              </a:buClr>
              <a:buSzPts val="2400"/>
              <a:buFont typeface="Arial"/>
              <a:buChar char="•"/>
            </a:pPr>
            <a:r>
              <a:rPr lang="en-US" sz="1800" b="0" i="0" u="none" dirty="0">
                <a:solidFill>
                  <a:srgbClr val="333333"/>
                </a:solidFill>
                <a:latin typeface="Times New Roman"/>
                <a:ea typeface="Times New Roman"/>
                <a:cs typeface="Times New Roman"/>
                <a:sym typeface="Times New Roman"/>
              </a:rPr>
              <a:t>To reduce storage shortcomings, Windows 10 automatically compresses the file size</a:t>
            </a:r>
            <a:endParaRPr sz="1800" dirty="0"/>
          </a:p>
          <a:p>
            <a:pPr marL="342900" marR="0" lvl="0" indent="-190500" algn="l" rtl="0">
              <a:spcBef>
                <a:spcPts val="480"/>
              </a:spcBef>
              <a:spcAft>
                <a:spcPts val="0"/>
              </a:spcAft>
              <a:buClr>
                <a:schemeClr val="dk1"/>
              </a:buClr>
              <a:buSzPts val="2400"/>
              <a:buFont typeface="Arial"/>
              <a:buNone/>
            </a:pPr>
            <a:endParaRPr sz="2400" b="0" i="0" u="none" dirty="0">
              <a:solidFill>
                <a:srgbClr val="333333"/>
              </a:solidFill>
              <a:latin typeface="Times New Roman"/>
              <a:ea typeface="Times New Roman"/>
              <a:cs typeface="Times New Roman"/>
              <a:sym typeface="Times New Roman"/>
            </a:endParaRPr>
          </a:p>
        </p:txBody>
      </p:sp>
      <p:sp>
        <p:nvSpPr>
          <p:cNvPr id="389" name="Google Shape;389;p3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38</a:t>
            </a:fld>
            <a:endParaRPr/>
          </a:p>
        </p:txBody>
      </p:sp>
      <p:pic>
        <p:nvPicPr>
          <p:cNvPr id="390" name="Google Shape;390;p33"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391" name="Google Shape;391;p33"/>
          <p:cNvSpPr txBox="1"/>
          <p:nvPr/>
        </p:nvSpPr>
        <p:spPr>
          <a:xfrm>
            <a:off x="319087" y="6335909"/>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dirty="0">
                <a:solidFill>
                  <a:schemeClr val="lt1"/>
                </a:solidFill>
                <a:latin typeface="Times New Roman"/>
                <a:ea typeface="Times New Roman"/>
                <a:cs typeface="Times New Roman"/>
                <a:sym typeface="Times New Roman"/>
              </a:rPr>
              <a:t>www.lpu.in                                    Lovely Professional University </a:t>
            </a:r>
            <a:endParaRPr dirty="0"/>
          </a:p>
        </p:txBody>
      </p:sp>
      <p:pic>
        <p:nvPicPr>
          <p:cNvPr id="8194" name="Picture 2" descr="Six things you need to know about Windows 10 S | Windows Experience Blog">
            <a:extLst>
              <a:ext uri="{FF2B5EF4-FFF2-40B4-BE49-F238E27FC236}">
                <a16:creationId xmlns:a16="http://schemas.microsoft.com/office/drawing/2014/main" id="{33A6BB7D-BDB4-299E-695F-046E3E6A2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1534" y="3359977"/>
            <a:ext cx="5081666" cy="28566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Times New Roman"/>
              <a:buNone/>
            </a:pPr>
            <a:r>
              <a:rPr lang="en-US" sz="3200" b="0" i="0" u="none">
                <a:solidFill>
                  <a:schemeClr val="dk1"/>
                </a:solidFill>
                <a:latin typeface="Times New Roman"/>
                <a:ea typeface="Times New Roman"/>
                <a:cs typeface="Times New Roman"/>
                <a:sym typeface="Times New Roman"/>
              </a:rPr>
              <a:t>Installation process</a:t>
            </a:r>
            <a:endParaRPr/>
          </a:p>
        </p:txBody>
      </p:sp>
      <p:sp>
        <p:nvSpPr>
          <p:cNvPr id="398" name="Google Shape;398;p3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202124"/>
              </a:buClr>
              <a:buSzPts val="2400"/>
              <a:buFont typeface="Calibri"/>
              <a:buAutoNum type="arabicPeriod"/>
            </a:pPr>
            <a:r>
              <a:rPr lang="en-US" sz="2400" b="0" i="0" u="none">
                <a:solidFill>
                  <a:srgbClr val="202124"/>
                </a:solidFill>
                <a:latin typeface="Times New Roman"/>
                <a:ea typeface="Times New Roman"/>
                <a:cs typeface="Times New Roman"/>
                <a:sym typeface="Times New Roman"/>
              </a:rPr>
              <a:t>Set up the display environment</a:t>
            </a:r>
            <a:endParaRPr/>
          </a:p>
          <a:p>
            <a:pPr marL="342900" marR="0" lvl="0" indent="-342900" algn="l" rtl="0">
              <a:lnSpc>
                <a:spcPct val="100000"/>
              </a:lnSpc>
              <a:spcBef>
                <a:spcPts val="480"/>
              </a:spcBef>
              <a:spcAft>
                <a:spcPts val="0"/>
              </a:spcAft>
              <a:buClr>
                <a:srgbClr val="202124"/>
              </a:buClr>
              <a:buSzPts val="2400"/>
              <a:buFont typeface="Calibri"/>
              <a:buAutoNum type="arabicPeriod"/>
            </a:pPr>
            <a:r>
              <a:rPr lang="en-US" sz="2400" b="0" i="0" u="none">
                <a:solidFill>
                  <a:srgbClr val="202124"/>
                </a:solidFill>
                <a:latin typeface="Times New Roman"/>
                <a:ea typeface="Times New Roman"/>
                <a:cs typeface="Times New Roman"/>
                <a:sym typeface="Times New Roman"/>
              </a:rPr>
              <a:t>Erase the primary boot disk</a:t>
            </a:r>
            <a:endParaRPr/>
          </a:p>
          <a:p>
            <a:pPr marL="342900" marR="0" lvl="0" indent="-342900" algn="l" rtl="0">
              <a:lnSpc>
                <a:spcPct val="100000"/>
              </a:lnSpc>
              <a:spcBef>
                <a:spcPts val="480"/>
              </a:spcBef>
              <a:spcAft>
                <a:spcPts val="0"/>
              </a:spcAft>
              <a:buClr>
                <a:srgbClr val="202124"/>
              </a:buClr>
              <a:buSzPts val="2400"/>
              <a:buFont typeface="Calibri"/>
              <a:buAutoNum type="arabicPeriod"/>
            </a:pPr>
            <a:r>
              <a:rPr lang="en-US" sz="2400" b="0" i="0" u="none">
                <a:solidFill>
                  <a:srgbClr val="202124"/>
                </a:solidFill>
                <a:latin typeface="Times New Roman"/>
                <a:ea typeface="Times New Roman"/>
                <a:cs typeface="Times New Roman"/>
                <a:sym typeface="Times New Roman"/>
              </a:rPr>
              <a:t>Set up the BIOS</a:t>
            </a:r>
            <a:endParaRPr/>
          </a:p>
          <a:p>
            <a:pPr marL="342900" marR="0" lvl="0" indent="-342900" algn="l" rtl="0">
              <a:lnSpc>
                <a:spcPct val="100000"/>
              </a:lnSpc>
              <a:spcBef>
                <a:spcPts val="480"/>
              </a:spcBef>
              <a:spcAft>
                <a:spcPts val="0"/>
              </a:spcAft>
              <a:buClr>
                <a:srgbClr val="202124"/>
              </a:buClr>
              <a:buSzPts val="2400"/>
              <a:buFont typeface="Calibri"/>
              <a:buAutoNum type="arabicPeriod"/>
            </a:pPr>
            <a:r>
              <a:rPr lang="en-US" sz="2400" b="0" i="0" u="none">
                <a:solidFill>
                  <a:srgbClr val="202124"/>
                </a:solidFill>
                <a:latin typeface="Times New Roman"/>
                <a:ea typeface="Times New Roman"/>
                <a:cs typeface="Times New Roman"/>
                <a:sym typeface="Times New Roman"/>
              </a:rPr>
              <a:t>Install the operating system</a:t>
            </a:r>
            <a:endParaRPr/>
          </a:p>
          <a:p>
            <a:pPr marL="342900" marR="0" lvl="0" indent="-342900" algn="l" rtl="0">
              <a:lnSpc>
                <a:spcPct val="100000"/>
              </a:lnSpc>
              <a:spcBef>
                <a:spcPts val="480"/>
              </a:spcBef>
              <a:spcAft>
                <a:spcPts val="0"/>
              </a:spcAft>
              <a:buClr>
                <a:srgbClr val="202124"/>
              </a:buClr>
              <a:buSzPts val="2400"/>
              <a:buFont typeface="Calibri"/>
              <a:buAutoNum type="arabicPeriod"/>
            </a:pPr>
            <a:r>
              <a:rPr lang="en-US" sz="2400" b="0" i="0" u="none">
                <a:solidFill>
                  <a:srgbClr val="202124"/>
                </a:solidFill>
                <a:latin typeface="Times New Roman"/>
                <a:ea typeface="Times New Roman"/>
                <a:cs typeface="Times New Roman"/>
                <a:sym typeface="Times New Roman"/>
              </a:rPr>
              <a:t>Install the operating system, update the drivers, and run operating system updates, as necessary.</a:t>
            </a:r>
            <a:endParaRPr/>
          </a:p>
          <a:p>
            <a:pPr marL="342900" marR="0" lvl="0" indent="-190500" algn="l" rtl="0">
              <a:spcBef>
                <a:spcPts val="480"/>
              </a:spcBef>
              <a:spcAft>
                <a:spcPts val="0"/>
              </a:spcAft>
              <a:buClr>
                <a:schemeClr val="dk1"/>
              </a:buClr>
              <a:buSzPts val="2400"/>
              <a:buFont typeface="Arial"/>
              <a:buNone/>
            </a:pPr>
            <a:endParaRPr sz="2400" b="0" i="0" u="none">
              <a:solidFill>
                <a:srgbClr val="202124"/>
              </a:solidFill>
              <a:latin typeface="Times New Roman"/>
              <a:ea typeface="Times New Roman"/>
              <a:cs typeface="Times New Roman"/>
              <a:sym typeface="Times New Roman"/>
            </a:endParaRPr>
          </a:p>
        </p:txBody>
      </p:sp>
      <p:sp>
        <p:nvSpPr>
          <p:cNvPr id="399" name="Google Shape;399;p3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39</a:t>
            </a:fld>
            <a:endParaRPr/>
          </a:p>
        </p:txBody>
      </p:sp>
      <p:pic>
        <p:nvPicPr>
          <p:cNvPr id="400" name="Google Shape;400;p34"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401" name="Google Shape;401;p34"/>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txBox="1">
            <a:spLocks noGrp="1"/>
          </p:cNvSpPr>
          <p:nvPr>
            <p:ph type="title"/>
          </p:nvPr>
        </p:nvSpPr>
        <p:spPr>
          <a:xfrm>
            <a:off x="457200" y="-315912"/>
            <a:ext cx="8229600" cy="190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800"/>
              <a:buFont typeface="Times New Roman"/>
              <a:buNone/>
            </a:pPr>
            <a:br>
              <a:rPr lang="en-US" sz="2800" b="0" i="0" u="none">
                <a:solidFill>
                  <a:schemeClr val="dk1"/>
                </a:solidFill>
                <a:latin typeface="Times New Roman"/>
                <a:ea typeface="Times New Roman"/>
                <a:cs typeface="Times New Roman"/>
                <a:sym typeface="Times New Roman"/>
              </a:rPr>
            </a:br>
            <a:br>
              <a:rPr lang="en-US" sz="2800" b="0" i="0" u="none">
                <a:solidFill>
                  <a:schemeClr val="dk1"/>
                </a:solidFill>
                <a:latin typeface="Times New Roman"/>
                <a:ea typeface="Times New Roman"/>
                <a:cs typeface="Times New Roman"/>
                <a:sym typeface="Times New Roman"/>
              </a:rPr>
            </a:br>
            <a:br>
              <a:rPr lang="en-US" sz="2800" b="0" i="0" u="none">
                <a:solidFill>
                  <a:schemeClr val="dk1"/>
                </a:solidFill>
                <a:latin typeface="Times New Roman"/>
                <a:ea typeface="Times New Roman"/>
                <a:cs typeface="Times New Roman"/>
                <a:sym typeface="Times New Roman"/>
              </a:rPr>
            </a:br>
            <a:r>
              <a:rPr lang="en-US" sz="2800" b="0" i="0" u="none">
                <a:solidFill>
                  <a:schemeClr val="dk1"/>
                </a:solidFill>
                <a:latin typeface="Times New Roman"/>
                <a:ea typeface="Times New Roman"/>
                <a:cs typeface="Times New Roman"/>
                <a:sym typeface="Times New Roman"/>
              </a:rPr>
              <a:t>Computer System Structure</a:t>
            </a:r>
            <a:endParaRPr/>
          </a:p>
        </p:txBody>
      </p:sp>
      <p:sp>
        <p:nvSpPr>
          <p:cNvPr id="114" name="Google Shape;114;p4"/>
          <p:cNvSpPr txBox="1">
            <a:spLocks noGrp="1"/>
          </p:cNvSpPr>
          <p:nvPr>
            <p:ph type="body" idx="1"/>
          </p:nvPr>
        </p:nvSpPr>
        <p:spPr>
          <a:xfrm>
            <a:off x="609600" y="1484312"/>
            <a:ext cx="8077200" cy="490537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1800"/>
              <a:buFont typeface="Arial"/>
              <a:buChar char="•"/>
            </a:pPr>
            <a:r>
              <a:rPr lang="en-US" sz="1800" b="1" i="0" u="none">
                <a:solidFill>
                  <a:schemeClr val="dk1"/>
                </a:solidFill>
                <a:latin typeface="Times New Roman"/>
                <a:ea typeface="Times New Roman"/>
                <a:cs typeface="Times New Roman"/>
                <a:sym typeface="Times New Roman"/>
              </a:rPr>
              <a:t>Computer system can be divided into four components:</a:t>
            </a:r>
            <a:endParaRPr/>
          </a:p>
          <a:p>
            <a:pPr marL="342900" lvl="0" indent="-228600" algn="l" rtl="0">
              <a:lnSpc>
                <a:spcPct val="100000"/>
              </a:lnSpc>
              <a:spcBef>
                <a:spcPts val="360"/>
              </a:spcBef>
              <a:spcAft>
                <a:spcPts val="0"/>
              </a:spcAft>
              <a:buClr>
                <a:schemeClr val="dk1"/>
              </a:buClr>
              <a:buSzPts val="1800"/>
              <a:buFont typeface="Arial"/>
              <a:buNone/>
            </a:pPr>
            <a:endParaRPr sz="1800" b="1" i="0" u="none">
              <a:solidFill>
                <a:schemeClr val="dk1"/>
              </a:solidFill>
              <a:latin typeface="Times New Roman"/>
              <a:ea typeface="Times New Roman"/>
              <a:cs typeface="Times New Roman"/>
              <a:sym typeface="Times New Roman"/>
            </a:endParaRPr>
          </a:p>
          <a:p>
            <a:pPr marL="742950" lvl="1" indent="-285750" algn="l" rtl="0">
              <a:lnSpc>
                <a:spcPct val="100000"/>
              </a:lnSpc>
              <a:spcBef>
                <a:spcPts val="360"/>
              </a:spcBef>
              <a:spcAft>
                <a:spcPts val="0"/>
              </a:spcAft>
              <a:buClr>
                <a:schemeClr val="dk1"/>
              </a:buClr>
              <a:buSzPts val="1800"/>
              <a:buFont typeface="Arial"/>
              <a:buChar char="–"/>
            </a:pPr>
            <a:r>
              <a:rPr lang="en-US" sz="1800" b="1" i="0" u="none">
                <a:solidFill>
                  <a:schemeClr val="dk1"/>
                </a:solidFill>
                <a:latin typeface="Times New Roman"/>
                <a:ea typeface="Times New Roman"/>
                <a:cs typeface="Times New Roman"/>
                <a:sym typeface="Times New Roman"/>
              </a:rPr>
              <a:t>Hardware</a:t>
            </a:r>
            <a:r>
              <a:rPr lang="en-US" sz="1800" b="0" i="0" u="none">
                <a:solidFill>
                  <a:schemeClr val="dk1"/>
                </a:solidFill>
                <a:latin typeface="Times New Roman"/>
                <a:ea typeface="Times New Roman"/>
                <a:cs typeface="Times New Roman"/>
                <a:sym typeface="Times New Roman"/>
              </a:rPr>
              <a:t> – provides </a:t>
            </a:r>
            <a:r>
              <a:rPr lang="en-US" sz="1800" b="1" i="0" u="none">
                <a:solidFill>
                  <a:schemeClr val="dk1"/>
                </a:solidFill>
                <a:latin typeface="Times New Roman"/>
                <a:ea typeface="Times New Roman"/>
                <a:cs typeface="Times New Roman"/>
                <a:sym typeface="Times New Roman"/>
              </a:rPr>
              <a:t>basic computing resources</a:t>
            </a:r>
            <a:endParaRPr/>
          </a:p>
          <a:p>
            <a:pPr marL="1143000" lvl="2" indent="-2286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CPU, memory, I/O devices</a:t>
            </a:r>
            <a:endParaRPr/>
          </a:p>
          <a:p>
            <a:pPr marL="742950" lvl="1" indent="-285750" algn="l" rtl="0">
              <a:lnSpc>
                <a:spcPct val="100000"/>
              </a:lnSpc>
              <a:spcBef>
                <a:spcPts val="360"/>
              </a:spcBef>
              <a:spcAft>
                <a:spcPts val="0"/>
              </a:spcAft>
              <a:buClr>
                <a:schemeClr val="dk1"/>
              </a:buClr>
              <a:buSzPts val="1800"/>
              <a:buFont typeface="Arial"/>
              <a:buChar char="–"/>
            </a:pPr>
            <a:r>
              <a:rPr lang="en-US" sz="1800" b="1" i="0" u="none">
                <a:solidFill>
                  <a:schemeClr val="dk1"/>
                </a:solidFill>
                <a:latin typeface="Times New Roman"/>
                <a:ea typeface="Times New Roman"/>
                <a:cs typeface="Times New Roman"/>
                <a:sym typeface="Times New Roman"/>
              </a:rPr>
              <a:t>Operating system</a:t>
            </a:r>
            <a:endParaRPr/>
          </a:p>
          <a:p>
            <a:pPr marL="1143000" lvl="2" indent="-228600" algn="l" rtl="0">
              <a:lnSpc>
                <a:spcPct val="100000"/>
              </a:lnSpc>
              <a:spcBef>
                <a:spcPts val="360"/>
              </a:spcBef>
              <a:spcAft>
                <a:spcPts val="0"/>
              </a:spcAft>
              <a:buClr>
                <a:schemeClr val="dk1"/>
              </a:buClr>
              <a:buSzPts val="1800"/>
              <a:buFont typeface="Arial"/>
              <a:buChar char="•"/>
            </a:pPr>
            <a:r>
              <a:rPr lang="en-US" sz="1800" b="1" i="0" u="none">
                <a:solidFill>
                  <a:schemeClr val="dk1"/>
                </a:solidFill>
                <a:latin typeface="Times New Roman"/>
                <a:ea typeface="Times New Roman"/>
                <a:cs typeface="Times New Roman"/>
                <a:sym typeface="Times New Roman"/>
              </a:rPr>
              <a:t>Controls and coordinates use of resources</a:t>
            </a:r>
            <a:r>
              <a:rPr lang="en-US" sz="1800" b="0" i="0" u="none">
                <a:solidFill>
                  <a:schemeClr val="dk1"/>
                </a:solidFill>
                <a:latin typeface="Times New Roman"/>
                <a:ea typeface="Times New Roman"/>
                <a:cs typeface="Times New Roman"/>
                <a:sym typeface="Times New Roman"/>
              </a:rPr>
              <a:t> among various applications and users</a:t>
            </a:r>
            <a:endParaRPr/>
          </a:p>
          <a:p>
            <a:pPr marL="742950" lvl="1" indent="-285750" algn="l" rtl="0">
              <a:lnSpc>
                <a:spcPct val="100000"/>
              </a:lnSpc>
              <a:spcBef>
                <a:spcPts val="360"/>
              </a:spcBef>
              <a:spcAft>
                <a:spcPts val="0"/>
              </a:spcAft>
              <a:buClr>
                <a:schemeClr val="dk1"/>
              </a:buClr>
              <a:buSzPts val="1800"/>
              <a:buFont typeface="Arial"/>
              <a:buChar char="–"/>
            </a:pPr>
            <a:r>
              <a:rPr lang="en-US" sz="1800" b="1" i="0" u="none">
                <a:solidFill>
                  <a:schemeClr val="dk1"/>
                </a:solidFill>
                <a:latin typeface="Times New Roman"/>
                <a:ea typeface="Times New Roman"/>
                <a:cs typeface="Times New Roman"/>
                <a:sym typeface="Times New Roman"/>
              </a:rPr>
              <a:t>System/Application programs</a:t>
            </a:r>
            <a:r>
              <a:rPr lang="en-US" sz="1800" b="0" i="0" u="none">
                <a:solidFill>
                  <a:schemeClr val="dk1"/>
                </a:solidFill>
                <a:latin typeface="Times New Roman"/>
                <a:ea typeface="Times New Roman"/>
                <a:cs typeface="Times New Roman"/>
                <a:sym typeface="Times New Roman"/>
              </a:rPr>
              <a:t> – define the ways in which the system resources are used to solving user problems</a:t>
            </a:r>
            <a:endParaRPr/>
          </a:p>
          <a:p>
            <a:pPr marL="1143000" lvl="2" indent="-2286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Word processors, compilers, web browsers, database systems, video games</a:t>
            </a:r>
            <a:endParaRPr/>
          </a:p>
          <a:p>
            <a:pPr marL="742950" lvl="1" indent="-285750" algn="l" rtl="0">
              <a:lnSpc>
                <a:spcPct val="100000"/>
              </a:lnSpc>
              <a:spcBef>
                <a:spcPts val="360"/>
              </a:spcBef>
              <a:spcAft>
                <a:spcPts val="0"/>
              </a:spcAft>
              <a:buClr>
                <a:schemeClr val="dk1"/>
              </a:buClr>
              <a:buSzPts val="1800"/>
              <a:buFont typeface="Arial"/>
              <a:buChar char="–"/>
            </a:pPr>
            <a:r>
              <a:rPr lang="en-US" sz="1800" b="1" i="0" u="none">
                <a:solidFill>
                  <a:schemeClr val="dk1"/>
                </a:solidFill>
                <a:latin typeface="Times New Roman"/>
                <a:ea typeface="Times New Roman"/>
                <a:cs typeface="Times New Roman"/>
                <a:sym typeface="Times New Roman"/>
              </a:rPr>
              <a:t>Users</a:t>
            </a:r>
            <a:endParaRPr/>
          </a:p>
          <a:p>
            <a:pPr marL="1143000" lvl="2" indent="-2286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People, machines, other computers</a:t>
            </a:r>
            <a:endParaRPr/>
          </a:p>
        </p:txBody>
      </p:sp>
      <p:pic>
        <p:nvPicPr>
          <p:cNvPr id="115" name="Google Shape;115;p4"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116" name="Google Shape;116;p4"/>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5"/>
          <p:cNvSpPr txBox="1"/>
          <p:nvPr/>
        </p:nvSpPr>
        <p:spPr>
          <a:xfrm>
            <a:off x="228600" y="381000"/>
            <a:ext cx="7769225" cy="685800"/>
          </a:xfrm>
          <a:prstGeom prst="rect">
            <a:avLst/>
          </a:prstGeom>
          <a:noFill/>
          <a:ln>
            <a:noFill/>
          </a:ln>
        </p:spPr>
        <p:txBody>
          <a:bodyPr spcFirstLastPara="1" wrap="square" lIns="90000" tIns="46800" rIns="90000" bIns="46800" anchor="b" anchorCtr="0">
            <a:noAutofit/>
          </a:bodyPr>
          <a:lstStyle/>
          <a:p>
            <a:pPr marL="0" marR="0" lvl="0" indent="0" algn="ctr" rtl="0">
              <a:lnSpc>
                <a:spcPct val="93000"/>
              </a:lnSpc>
              <a:spcBef>
                <a:spcPts val="0"/>
              </a:spcBef>
              <a:spcAft>
                <a:spcPts val="0"/>
              </a:spcAft>
              <a:buClr>
                <a:srgbClr val="993300"/>
              </a:buClr>
              <a:buSzPts val="3200"/>
              <a:buFont typeface="Arial"/>
              <a:buNone/>
            </a:pPr>
            <a:r>
              <a:rPr lang="en-US" sz="3200" b="1" i="0" u="none" strike="noStrike" cap="none">
                <a:solidFill>
                  <a:srgbClr val="993300"/>
                </a:solidFill>
                <a:latin typeface="Arial"/>
                <a:ea typeface="Arial"/>
                <a:cs typeface="Arial"/>
                <a:sym typeface="Arial"/>
              </a:rPr>
              <a:t>Directory Structure</a:t>
            </a:r>
            <a:endParaRPr/>
          </a:p>
        </p:txBody>
      </p:sp>
      <p:sp>
        <p:nvSpPr>
          <p:cNvPr id="408" name="Google Shape;408;p35"/>
          <p:cNvSpPr txBox="1"/>
          <p:nvPr/>
        </p:nvSpPr>
        <p:spPr>
          <a:xfrm>
            <a:off x="228600" y="1066800"/>
            <a:ext cx="8382000" cy="762000"/>
          </a:xfrm>
          <a:prstGeom prst="rect">
            <a:avLst/>
          </a:prstGeom>
          <a:noFill/>
          <a:ln>
            <a:noFill/>
          </a:ln>
        </p:spPr>
        <p:txBody>
          <a:bodyPr spcFirstLastPara="1" wrap="square" lIns="0" tIns="0" rIns="0" bIns="0" anchor="t" anchorCtr="0">
            <a:noAutofit/>
          </a:bodyPr>
          <a:lstStyle/>
          <a:p>
            <a:pPr marL="341312" marR="0" lvl="0" indent="-341312" algn="just" rtl="0">
              <a:lnSpc>
                <a:spcPct val="150000"/>
              </a:lnSpc>
              <a:spcAft>
                <a:spcPts val="0"/>
              </a:spcAft>
              <a:buClr>
                <a:srgbClr val="000000"/>
              </a:buClr>
              <a:buSzPts val="2200"/>
              <a:buFont typeface="Times New Roman"/>
              <a:buChar char="•"/>
            </a:pPr>
            <a:r>
              <a:rPr lang="en-US" sz="2200" b="0" i="0" u="none" strike="noStrike" cap="none" dirty="0">
                <a:solidFill>
                  <a:srgbClr val="000000"/>
                </a:solidFill>
                <a:latin typeface="Times New Roman" panose="02020603050405020304" pitchFamily="18" charset="0"/>
                <a:cs typeface="Times New Roman" panose="02020603050405020304" pitchFamily="18" charset="0"/>
                <a:sym typeface="Arial"/>
              </a:rPr>
              <a:t>Symbol table of files that stores all related information about a file it holds with its contents</a:t>
            </a:r>
            <a:endParaRPr dirty="0">
              <a:latin typeface="Times New Roman" panose="02020603050405020304" pitchFamily="18" charset="0"/>
              <a:cs typeface="Times New Roman" panose="02020603050405020304" pitchFamily="18" charset="0"/>
            </a:endParaRPr>
          </a:p>
        </p:txBody>
      </p:sp>
      <p:grpSp>
        <p:nvGrpSpPr>
          <p:cNvPr id="409" name="Google Shape;409;p35"/>
          <p:cNvGrpSpPr/>
          <p:nvPr/>
        </p:nvGrpSpPr>
        <p:grpSpPr>
          <a:xfrm>
            <a:off x="2819400" y="2057400"/>
            <a:ext cx="3948112" cy="3141662"/>
            <a:chOff x="1776" y="1296"/>
            <a:chExt cx="2487" cy="1979"/>
          </a:xfrm>
        </p:grpSpPr>
        <p:sp>
          <p:nvSpPr>
            <p:cNvPr id="410" name="Google Shape;410;p35"/>
            <p:cNvSpPr/>
            <p:nvPr/>
          </p:nvSpPr>
          <p:spPr>
            <a:xfrm>
              <a:off x="2037" y="1478"/>
              <a:ext cx="303" cy="256"/>
            </a:xfrm>
            <a:prstGeom prst="ellipse">
              <a:avLst/>
            </a:prstGeom>
            <a:solidFill>
              <a:srgbClr val="FFFFFF"/>
            </a:solidFill>
            <a:ln w="9525" cap="sq"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1" name="Google Shape;411;p35"/>
            <p:cNvSpPr/>
            <p:nvPr/>
          </p:nvSpPr>
          <p:spPr>
            <a:xfrm>
              <a:off x="2471" y="1478"/>
              <a:ext cx="303" cy="256"/>
            </a:xfrm>
            <a:prstGeom prst="ellipse">
              <a:avLst/>
            </a:prstGeom>
            <a:solidFill>
              <a:srgbClr val="FFFFFF"/>
            </a:solidFill>
            <a:ln w="9525" cap="sq"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2" name="Google Shape;412;p35"/>
            <p:cNvSpPr/>
            <p:nvPr/>
          </p:nvSpPr>
          <p:spPr>
            <a:xfrm>
              <a:off x="2906" y="1478"/>
              <a:ext cx="303" cy="256"/>
            </a:xfrm>
            <a:prstGeom prst="ellipse">
              <a:avLst/>
            </a:prstGeom>
            <a:solidFill>
              <a:srgbClr val="FFFFFF"/>
            </a:solidFill>
            <a:ln w="9525" cap="sq"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3" name="Google Shape;413;p35"/>
            <p:cNvSpPr/>
            <p:nvPr/>
          </p:nvSpPr>
          <p:spPr>
            <a:xfrm>
              <a:off x="3341" y="1478"/>
              <a:ext cx="303" cy="256"/>
            </a:xfrm>
            <a:prstGeom prst="ellipse">
              <a:avLst/>
            </a:prstGeom>
            <a:solidFill>
              <a:srgbClr val="FFFFFF"/>
            </a:solidFill>
            <a:ln w="9525" cap="sq"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4" name="Google Shape;414;p35"/>
            <p:cNvSpPr/>
            <p:nvPr/>
          </p:nvSpPr>
          <p:spPr>
            <a:xfrm>
              <a:off x="3775" y="1649"/>
              <a:ext cx="303" cy="256"/>
            </a:xfrm>
            <a:prstGeom prst="ellipse">
              <a:avLst/>
            </a:prstGeom>
            <a:solidFill>
              <a:srgbClr val="FFFFFF"/>
            </a:solidFill>
            <a:ln w="9525" cap="sq"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15" name="Google Shape;415;p35"/>
            <p:cNvSpPr txBox="1"/>
            <p:nvPr/>
          </p:nvSpPr>
          <p:spPr>
            <a:xfrm>
              <a:off x="2037" y="2591"/>
              <a:ext cx="260" cy="341"/>
            </a:xfrm>
            <a:prstGeom prst="rect">
              <a:avLst/>
            </a:prstGeom>
            <a:solidFill>
              <a:srgbClr val="FFFFFF"/>
            </a:solidFill>
            <a:ln w="9525"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a:solidFill>
                    <a:srgbClr val="FFFFFF"/>
                  </a:solidFill>
                  <a:latin typeface="Arial"/>
                  <a:ea typeface="Arial"/>
                  <a:cs typeface="Arial"/>
                  <a:sym typeface="Arial"/>
                </a:rPr>
                <a:t>F 1</a:t>
              </a:r>
              <a:endParaRPr/>
            </a:p>
          </p:txBody>
        </p:sp>
        <p:sp>
          <p:nvSpPr>
            <p:cNvPr id="416" name="Google Shape;416;p35"/>
            <p:cNvSpPr txBox="1"/>
            <p:nvPr/>
          </p:nvSpPr>
          <p:spPr>
            <a:xfrm>
              <a:off x="2471" y="2591"/>
              <a:ext cx="260" cy="299"/>
            </a:xfrm>
            <a:prstGeom prst="rect">
              <a:avLst/>
            </a:prstGeom>
            <a:solidFill>
              <a:srgbClr val="FFFFFF"/>
            </a:solidFill>
            <a:ln w="9525"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a:solidFill>
                    <a:srgbClr val="FFFFFF"/>
                  </a:solidFill>
                  <a:latin typeface="Arial"/>
                  <a:ea typeface="Arial"/>
                  <a:cs typeface="Arial"/>
                  <a:sym typeface="Arial"/>
                </a:rPr>
                <a:t>F 2</a:t>
              </a:r>
              <a:endParaRPr/>
            </a:p>
          </p:txBody>
        </p:sp>
        <p:sp>
          <p:nvSpPr>
            <p:cNvPr id="417" name="Google Shape;417;p35"/>
            <p:cNvSpPr txBox="1"/>
            <p:nvPr/>
          </p:nvSpPr>
          <p:spPr>
            <a:xfrm>
              <a:off x="2906" y="2591"/>
              <a:ext cx="260" cy="470"/>
            </a:xfrm>
            <a:prstGeom prst="rect">
              <a:avLst/>
            </a:prstGeom>
            <a:solidFill>
              <a:srgbClr val="FFFFFF"/>
            </a:solidFill>
            <a:ln w="9525"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a:solidFill>
                    <a:srgbClr val="FFFFFF"/>
                  </a:solidFill>
                  <a:latin typeface="Arial"/>
                  <a:ea typeface="Arial"/>
                  <a:cs typeface="Arial"/>
                  <a:sym typeface="Arial"/>
                </a:rPr>
                <a:t>F 3</a:t>
              </a:r>
              <a:endParaRPr/>
            </a:p>
          </p:txBody>
        </p:sp>
        <p:sp>
          <p:nvSpPr>
            <p:cNvPr id="418" name="Google Shape;418;p35"/>
            <p:cNvSpPr txBox="1"/>
            <p:nvPr/>
          </p:nvSpPr>
          <p:spPr>
            <a:xfrm>
              <a:off x="3341" y="2591"/>
              <a:ext cx="260" cy="256"/>
            </a:xfrm>
            <a:prstGeom prst="rect">
              <a:avLst/>
            </a:prstGeom>
            <a:solidFill>
              <a:srgbClr val="FFFFFF"/>
            </a:solidFill>
            <a:ln w="9525"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a:solidFill>
                    <a:srgbClr val="FFFFFF"/>
                  </a:solidFill>
                  <a:latin typeface="Arial"/>
                  <a:ea typeface="Arial"/>
                  <a:cs typeface="Arial"/>
                  <a:sym typeface="Arial"/>
                </a:rPr>
                <a:t>F 4</a:t>
              </a:r>
              <a:endParaRPr/>
            </a:p>
          </p:txBody>
        </p:sp>
        <p:sp>
          <p:nvSpPr>
            <p:cNvPr id="419" name="Google Shape;419;p35"/>
            <p:cNvSpPr txBox="1"/>
            <p:nvPr/>
          </p:nvSpPr>
          <p:spPr>
            <a:xfrm>
              <a:off x="3775" y="2805"/>
              <a:ext cx="260" cy="341"/>
            </a:xfrm>
            <a:prstGeom prst="rect">
              <a:avLst/>
            </a:prstGeom>
            <a:solidFill>
              <a:srgbClr val="FFFFFF"/>
            </a:solidFill>
            <a:ln w="9525" cap="sq" cmpd="sng">
              <a:solidFill>
                <a:srgbClr val="000000"/>
              </a:solidFill>
              <a:prstDash val="solid"/>
              <a:miter lim="800000"/>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a:solidFill>
                    <a:srgbClr val="FFFFFF"/>
                  </a:solidFill>
                  <a:latin typeface="Arial"/>
                  <a:ea typeface="Arial"/>
                  <a:cs typeface="Arial"/>
                  <a:sym typeface="Arial"/>
                </a:rPr>
                <a:t>F n</a:t>
              </a:r>
              <a:endParaRPr/>
            </a:p>
          </p:txBody>
        </p:sp>
        <p:cxnSp>
          <p:nvCxnSpPr>
            <p:cNvPr id="420" name="Google Shape;420;p35"/>
            <p:cNvCxnSpPr/>
            <p:nvPr/>
          </p:nvCxnSpPr>
          <p:spPr>
            <a:xfrm>
              <a:off x="2618" y="1735"/>
              <a:ext cx="0" cy="855"/>
            </a:xfrm>
            <a:prstGeom prst="straightConnector1">
              <a:avLst/>
            </a:prstGeom>
            <a:noFill/>
            <a:ln w="9525" cap="sq" cmpd="sng">
              <a:solidFill>
                <a:srgbClr val="000000"/>
              </a:solidFill>
              <a:prstDash val="solid"/>
              <a:miter lim="800000"/>
              <a:headEnd type="none" w="med" len="med"/>
              <a:tailEnd type="stealth" w="med" len="med"/>
            </a:ln>
          </p:spPr>
        </p:cxnSp>
        <p:cxnSp>
          <p:nvCxnSpPr>
            <p:cNvPr id="421" name="Google Shape;421;p35"/>
            <p:cNvCxnSpPr/>
            <p:nvPr/>
          </p:nvCxnSpPr>
          <p:spPr>
            <a:xfrm>
              <a:off x="3036" y="1735"/>
              <a:ext cx="0" cy="855"/>
            </a:xfrm>
            <a:prstGeom prst="straightConnector1">
              <a:avLst/>
            </a:prstGeom>
            <a:noFill/>
            <a:ln w="9525" cap="sq" cmpd="sng">
              <a:solidFill>
                <a:srgbClr val="000000"/>
              </a:solidFill>
              <a:prstDash val="solid"/>
              <a:miter lim="800000"/>
              <a:headEnd type="none" w="med" len="med"/>
              <a:tailEnd type="stealth" w="med" len="med"/>
            </a:ln>
          </p:spPr>
        </p:cxnSp>
        <p:cxnSp>
          <p:nvCxnSpPr>
            <p:cNvPr id="422" name="Google Shape;422;p35"/>
            <p:cNvCxnSpPr/>
            <p:nvPr/>
          </p:nvCxnSpPr>
          <p:spPr>
            <a:xfrm>
              <a:off x="3905" y="1906"/>
              <a:ext cx="0" cy="898"/>
            </a:xfrm>
            <a:prstGeom prst="straightConnector1">
              <a:avLst/>
            </a:prstGeom>
            <a:noFill/>
            <a:ln w="9525" cap="sq" cmpd="sng">
              <a:solidFill>
                <a:srgbClr val="000000"/>
              </a:solidFill>
              <a:prstDash val="solid"/>
              <a:miter lim="800000"/>
              <a:headEnd type="none" w="med" len="med"/>
              <a:tailEnd type="stealth" w="med" len="med"/>
            </a:ln>
          </p:spPr>
        </p:cxnSp>
        <p:cxnSp>
          <p:nvCxnSpPr>
            <p:cNvPr id="423" name="Google Shape;423;p35"/>
            <p:cNvCxnSpPr/>
            <p:nvPr/>
          </p:nvCxnSpPr>
          <p:spPr>
            <a:xfrm>
              <a:off x="3471" y="1735"/>
              <a:ext cx="0" cy="855"/>
            </a:xfrm>
            <a:prstGeom prst="straightConnector1">
              <a:avLst/>
            </a:prstGeom>
            <a:noFill/>
            <a:ln w="9525" cap="sq" cmpd="sng">
              <a:solidFill>
                <a:srgbClr val="000000"/>
              </a:solidFill>
              <a:prstDash val="solid"/>
              <a:miter lim="800000"/>
              <a:headEnd type="none" w="med" len="med"/>
              <a:tailEnd type="stealth" w="med" len="med"/>
            </a:ln>
          </p:spPr>
        </p:cxnSp>
        <p:cxnSp>
          <p:nvCxnSpPr>
            <p:cNvPr id="424" name="Google Shape;424;p35"/>
            <p:cNvCxnSpPr/>
            <p:nvPr/>
          </p:nvCxnSpPr>
          <p:spPr>
            <a:xfrm>
              <a:off x="2167" y="1735"/>
              <a:ext cx="0" cy="855"/>
            </a:xfrm>
            <a:prstGeom prst="straightConnector1">
              <a:avLst/>
            </a:prstGeom>
            <a:noFill/>
            <a:ln w="9525" cap="sq" cmpd="sng">
              <a:solidFill>
                <a:srgbClr val="000000"/>
              </a:solidFill>
              <a:prstDash val="solid"/>
              <a:miter lim="800000"/>
              <a:headEnd type="none" w="med" len="med"/>
              <a:tailEnd type="stealth" w="med" len="med"/>
            </a:ln>
          </p:spPr>
        </p:cxnSp>
        <p:sp>
          <p:nvSpPr>
            <p:cNvPr id="425" name="Google Shape;425;p35"/>
            <p:cNvSpPr/>
            <p:nvPr/>
          </p:nvSpPr>
          <p:spPr>
            <a:xfrm>
              <a:off x="1877" y="1296"/>
              <a:ext cx="2386" cy="827"/>
            </a:xfrm>
            <a:custGeom>
              <a:avLst/>
              <a:gdLst/>
              <a:ahLst/>
              <a:cxnLst/>
              <a:rect l="l" t="t" r="r" b="b"/>
              <a:pathLst>
                <a:path w="2637" h="928" extrusionOk="0">
                  <a:moveTo>
                    <a:pt x="10" y="328"/>
                  </a:moveTo>
                  <a:cubicBezTo>
                    <a:pt x="14" y="291"/>
                    <a:pt x="6" y="248"/>
                    <a:pt x="28" y="219"/>
                  </a:cubicBezTo>
                  <a:cubicBezTo>
                    <a:pt x="124" y="92"/>
                    <a:pt x="264" y="66"/>
                    <a:pt x="410" y="37"/>
                  </a:cubicBezTo>
                  <a:cubicBezTo>
                    <a:pt x="516" y="16"/>
                    <a:pt x="457" y="14"/>
                    <a:pt x="583" y="10"/>
                  </a:cubicBezTo>
                  <a:cubicBezTo>
                    <a:pt x="728" y="5"/>
                    <a:pt x="874" y="3"/>
                    <a:pt x="1019" y="0"/>
                  </a:cubicBezTo>
                  <a:cubicBezTo>
                    <a:pt x="1146" y="3"/>
                    <a:pt x="1274" y="3"/>
                    <a:pt x="1401" y="10"/>
                  </a:cubicBezTo>
                  <a:cubicBezTo>
                    <a:pt x="1485" y="15"/>
                    <a:pt x="1571" y="41"/>
                    <a:pt x="1655" y="55"/>
                  </a:cubicBezTo>
                  <a:cubicBezTo>
                    <a:pt x="1733" y="86"/>
                    <a:pt x="1819" y="108"/>
                    <a:pt x="1901" y="128"/>
                  </a:cubicBezTo>
                  <a:cubicBezTo>
                    <a:pt x="1942" y="148"/>
                    <a:pt x="1975" y="152"/>
                    <a:pt x="2019" y="164"/>
                  </a:cubicBezTo>
                  <a:cubicBezTo>
                    <a:pt x="2098" y="185"/>
                    <a:pt x="2162" y="200"/>
                    <a:pt x="2246" y="210"/>
                  </a:cubicBezTo>
                  <a:cubicBezTo>
                    <a:pt x="2293" y="226"/>
                    <a:pt x="2338" y="230"/>
                    <a:pt x="2382" y="255"/>
                  </a:cubicBezTo>
                  <a:cubicBezTo>
                    <a:pt x="2439" y="287"/>
                    <a:pt x="2477" y="343"/>
                    <a:pt x="2519" y="391"/>
                  </a:cubicBezTo>
                  <a:cubicBezTo>
                    <a:pt x="2536" y="410"/>
                    <a:pt x="2562" y="423"/>
                    <a:pt x="2573" y="446"/>
                  </a:cubicBezTo>
                  <a:cubicBezTo>
                    <a:pt x="2594" y="488"/>
                    <a:pt x="2606" y="529"/>
                    <a:pt x="2619" y="573"/>
                  </a:cubicBezTo>
                  <a:cubicBezTo>
                    <a:pt x="2624" y="591"/>
                    <a:pt x="2637" y="628"/>
                    <a:pt x="2637" y="628"/>
                  </a:cubicBezTo>
                  <a:cubicBezTo>
                    <a:pt x="2634" y="654"/>
                    <a:pt x="2634" y="707"/>
                    <a:pt x="2619" y="737"/>
                  </a:cubicBezTo>
                  <a:cubicBezTo>
                    <a:pt x="2582" y="812"/>
                    <a:pt x="2477" y="854"/>
                    <a:pt x="2401" y="873"/>
                  </a:cubicBezTo>
                  <a:cubicBezTo>
                    <a:pt x="2341" y="911"/>
                    <a:pt x="2270" y="909"/>
                    <a:pt x="2201" y="919"/>
                  </a:cubicBezTo>
                  <a:cubicBezTo>
                    <a:pt x="1832" y="915"/>
                    <a:pt x="1500" y="928"/>
                    <a:pt x="1146" y="873"/>
                  </a:cubicBezTo>
                  <a:cubicBezTo>
                    <a:pt x="917" y="837"/>
                    <a:pt x="702" y="728"/>
                    <a:pt x="474" y="700"/>
                  </a:cubicBezTo>
                  <a:cubicBezTo>
                    <a:pt x="465" y="697"/>
                    <a:pt x="455" y="695"/>
                    <a:pt x="446" y="691"/>
                  </a:cubicBezTo>
                  <a:cubicBezTo>
                    <a:pt x="434" y="686"/>
                    <a:pt x="423" y="677"/>
                    <a:pt x="410" y="673"/>
                  </a:cubicBezTo>
                  <a:cubicBezTo>
                    <a:pt x="297" y="636"/>
                    <a:pt x="185" y="632"/>
                    <a:pt x="83" y="564"/>
                  </a:cubicBezTo>
                  <a:cubicBezTo>
                    <a:pt x="47" y="512"/>
                    <a:pt x="45" y="458"/>
                    <a:pt x="28" y="400"/>
                  </a:cubicBezTo>
                  <a:cubicBezTo>
                    <a:pt x="28" y="400"/>
                    <a:pt x="5" y="332"/>
                    <a:pt x="1" y="319"/>
                  </a:cubicBezTo>
                  <a:cubicBezTo>
                    <a:pt x="0" y="315"/>
                    <a:pt x="7" y="325"/>
                    <a:pt x="10" y="328"/>
                  </a:cubicBezTo>
                  <a:close/>
                </a:path>
              </a:pathLst>
            </a:custGeom>
            <a:noFill/>
            <a:ln w="9525"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26" name="Google Shape;426;p35"/>
            <p:cNvSpPr/>
            <p:nvPr/>
          </p:nvSpPr>
          <p:spPr>
            <a:xfrm>
              <a:off x="1776" y="2377"/>
              <a:ext cx="2430" cy="898"/>
            </a:xfrm>
            <a:custGeom>
              <a:avLst/>
              <a:gdLst/>
              <a:ahLst/>
              <a:cxnLst/>
              <a:rect l="l" t="t" r="r" b="b"/>
              <a:pathLst>
                <a:path w="2637" h="928" extrusionOk="0">
                  <a:moveTo>
                    <a:pt x="10" y="328"/>
                  </a:moveTo>
                  <a:cubicBezTo>
                    <a:pt x="14" y="291"/>
                    <a:pt x="6" y="248"/>
                    <a:pt x="28" y="219"/>
                  </a:cubicBezTo>
                  <a:cubicBezTo>
                    <a:pt x="124" y="92"/>
                    <a:pt x="264" y="66"/>
                    <a:pt x="410" y="37"/>
                  </a:cubicBezTo>
                  <a:cubicBezTo>
                    <a:pt x="516" y="16"/>
                    <a:pt x="457" y="14"/>
                    <a:pt x="583" y="10"/>
                  </a:cubicBezTo>
                  <a:cubicBezTo>
                    <a:pt x="728" y="5"/>
                    <a:pt x="874" y="3"/>
                    <a:pt x="1019" y="0"/>
                  </a:cubicBezTo>
                  <a:cubicBezTo>
                    <a:pt x="1146" y="3"/>
                    <a:pt x="1274" y="3"/>
                    <a:pt x="1401" y="10"/>
                  </a:cubicBezTo>
                  <a:cubicBezTo>
                    <a:pt x="1485" y="15"/>
                    <a:pt x="1571" y="41"/>
                    <a:pt x="1655" y="55"/>
                  </a:cubicBezTo>
                  <a:cubicBezTo>
                    <a:pt x="1733" y="86"/>
                    <a:pt x="1819" y="108"/>
                    <a:pt x="1901" y="128"/>
                  </a:cubicBezTo>
                  <a:cubicBezTo>
                    <a:pt x="1942" y="148"/>
                    <a:pt x="1975" y="152"/>
                    <a:pt x="2019" y="164"/>
                  </a:cubicBezTo>
                  <a:cubicBezTo>
                    <a:pt x="2098" y="185"/>
                    <a:pt x="2162" y="200"/>
                    <a:pt x="2246" y="210"/>
                  </a:cubicBezTo>
                  <a:cubicBezTo>
                    <a:pt x="2293" y="226"/>
                    <a:pt x="2338" y="230"/>
                    <a:pt x="2382" y="255"/>
                  </a:cubicBezTo>
                  <a:cubicBezTo>
                    <a:pt x="2439" y="287"/>
                    <a:pt x="2477" y="343"/>
                    <a:pt x="2519" y="391"/>
                  </a:cubicBezTo>
                  <a:cubicBezTo>
                    <a:pt x="2536" y="410"/>
                    <a:pt x="2562" y="423"/>
                    <a:pt x="2573" y="446"/>
                  </a:cubicBezTo>
                  <a:cubicBezTo>
                    <a:pt x="2594" y="488"/>
                    <a:pt x="2606" y="529"/>
                    <a:pt x="2619" y="573"/>
                  </a:cubicBezTo>
                  <a:cubicBezTo>
                    <a:pt x="2624" y="591"/>
                    <a:pt x="2637" y="628"/>
                    <a:pt x="2637" y="628"/>
                  </a:cubicBezTo>
                  <a:cubicBezTo>
                    <a:pt x="2634" y="654"/>
                    <a:pt x="2634" y="707"/>
                    <a:pt x="2619" y="737"/>
                  </a:cubicBezTo>
                  <a:cubicBezTo>
                    <a:pt x="2582" y="812"/>
                    <a:pt x="2477" y="854"/>
                    <a:pt x="2401" y="873"/>
                  </a:cubicBezTo>
                  <a:cubicBezTo>
                    <a:pt x="2341" y="911"/>
                    <a:pt x="2270" y="909"/>
                    <a:pt x="2201" y="919"/>
                  </a:cubicBezTo>
                  <a:cubicBezTo>
                    <a:pt x="1832" y="915"/>
                    <a:pt x="1500" y="928"/>
                    <a:pt x="1146" y="873"/>
                  </a:cubicBezTo>
                  <a:cubicBezTo>
                    <a:pt x="917" y="837"/>
                    <a:pt x="702" y="728"/>
                    <a:pt x="474" y="700"/>
                  </a:cubicBezTo>
                  <a:cubicBezTo>
                    <a:pt x="465" y="697"/>
                    <a:pt x="455" y="695"/>
                    <a:pt x="446" y="691"/>
                  </a:cubicBezTo>
                  <a:cubicBezTo>
                    <a:pt x="434" y="686"/>
                    <a:pt x="423" y="677"/>
                    <a:pt x="410" y="673"/>
                  </a:cubicBezTo>
                  <a:cubicBezTo>
                    <a:pt x="297" y="636"/>
                    <a:pt x="185" y="632"/>
                    <a:pt x="83" y="564"/>
                  </a:cubicBezTo>
                  <a:cubicBezTo>
                    <a:pt x="47" y="512"/>
                    <a:pt x="45" y="458"/>
                    <a:pt x="28" y="400"/>
                  </a:cubicBezTo>
                  <a:cubicBezTo>
                    <a:pt x="28" y="400"/>
                    <a:pt x="5" y="332"/>
                    <a:pt x="1" y="319"/>
                  </a:cubicBezTo>
                  <a:cubicBezTo>
                    <a:pt x="0" y="315"/>
                    <a:pt x="7" y="325"/>
                    <a:pt x="10" y="328"/>
                  </a:cubicBezTo>
                  <a:close/>
                </a:path>
              </a:pathLst>
            </a:custGeom>
            <a:noFill/>
            <a:ln w="9525" cap="sq"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427" name="Google Shape;427;p35"/>
          <p:cNvSpPr txBox="1"/>
          <p:nvPr/>
        </p:nvSpPr>
        <p:spPr>
          <a:xfrm>
            <a:off x="1189037" y="2770187"/>
            <a:ext cx="1400175" cy="460375"/>
          </a:xfrm>
          <a:prstGeom prst="rect">
            <a:avLst/>
          </a:prstGeom>
          <a:noFill/>
          <a:ln>
            <a:noFill/>
          </a:ln>
        </p:spPr>
        <p:txBody>
          <a:bodyPr spcFirstLastPara="1" wrap="square" lIns="90000" tIns="46800" rIns="90000" bIns="46800" anchor="ctr" anchorCtr="0">
            <a:sp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a:solidFill>
                  <a:srgbClr val="FFFFFF"/>
                </a:solidFill>
                <a:latin typeface="Arial"/>
                <a:ea typeface="Arial"/>
                <a:cs typeface="Arial"/>
                <a:sym typeface="Arial"/>
              </a:rPr>
              <a:t>Directory</a:t>
            </a:r>
            <a:endParaRPr/>
          </a:p>
        </p:txBody>
      </p:sp>
      <p:sp>
        <p:nvSpPr>
          <p:cNvPr id="428" name="Google Shape;428;p35"/>
          <p:cNvSpPr txBox="1"/>
          <p:nvPr/>
        </p:nvSpPr>
        <p:spPr>
          <a:xfrm>
            <a:off x="1401762" y="4675187"/>
            <a:ext cx="822325" cy="460375"/>
          </a:xfrm>
          <a:prstGeom prst="rect">
            <a:avLst/>
          </a:prstGeom>
          <a:noFill/>
          <a:ln>
            <a:noFill/>
          </a:ln>
        </p:spPr>
        <p:txBody>
          <a:bodyPr spcFirstLastPara="1" wrap="square" lIns="90000" tIns="46800" rIns="90000" bIns="46800" anchor="ctr" anchorCtr="0">
            <a:sp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a:solidFill>
                  <a:srgbClr val="FFFFFF"/>
                </a:solidFill>
                <a:latin typeface="Arial"/>
                <a:ea typeface="Arial"/>
                <a:cs typeface="Arial"/>
                <a:sym typeface="Arial"/>
              </a:rPr>
              <a:t>Files</a:t>
            </a:r>
            <a:endParaRPr/>
          </a:p>
        </p:txBody>
      </p:sp>
      <p:sp>
        <p:nvSpPr>
          <p:cNvPr id="429" name="Google Shape;429;p35"/>
          <p:cNvSpPr txBox="1"/>
          <p:nvPr/>
        </p:nvSpPr>
        <p:spPr>
          <a:xfrm>
            <a:off x="533400" y="5562600"/>
            <a:ext cx="7531100" cy="987425"/>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Both the directory structure and the files reside on disk</a:t>
            </a:r>
            <a:endParaRPr/>
          </a:p>
          <a:p>
            <a:pPr marL="0" marR="0" lvl="0" indent="0" algn="l" rtl="0">
              <a:lnSpc>
                <a:spcPct val="10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Backups of these two structures are kept on tapes</a:t>
            </a:r>
            <a:endParaRPr/>
          </a:p>
        </p:txBody>
      </p:sp>
      <p:pic>
        <p:nvPicPr>
          <p:cNvPr id="430" name="Google Shape;430;p35"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431" name="Google Shape;431;p35"/>
          <p:cNvSpPr txBox="1"/>
          <p:nvPr/>
        </p:nvSpPr>
        <p:spPr>
          <a:xfrm>
            <a:off x="360362" y="6296025"/>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6"/>
          <p:cNvSpPr txBox="1"/>
          <p:nvPr/>
        </p:nvSpPr>
        <p:spPr>
          <a:xfrm>
            <a:off x="533400" y="609600"/>
            <a:ext cx="8229600" cy="576262"/>
          </a:xfrm>
          <a:prstGeom prst="rect">
            <a:avLst/>
          </a:prstGeom>
          <a:noFill/>
          <a:ln>
            <a:noFill/>
          </a:ln>
        </p:spPr>
        <p:txBody>
          <a:bodyPr spcFirstLastPara="1" wrap="square" lIns="90000" tIns="46800" rIns="90000" bIns="46800" anchor="b" anchorCtr="0">
            <a:noAutofit/>
          </a:bodyPr>
          <a:lstStyle/>
          <a:p>
            <a:pPr marL="0" marR="0" lvl="0" indent="0" algn="ctr" rtl="0">
              <a:lnSpc>
                <a:spcPct val="93000"/>
              </a:lnSpc>
              <a:spcBef>
                <a:spcPts val="0"/>
              </a:spcBef>
              <a:spcAft>
                <a:spcPts val="0"/>
              </a:spcAft>
              <a:buClr>
                <a:srgbClr val="993300"/>
              </a:buClr>
              <a:buSzPts val="3200"/>
              <a:buFont typeface="Arial"/>
              <a:buNone/>
            </a:pPr>
            <a:r>
              <a:rPr lang="en-US" sz="3200" b="1" i="0" u="none">
                <a:solidFill>
                  <a:srgbClr val="993300"/>
                </a:solidFill>
                <a:latin typeface="Arial"/>
                <a:ea typeface="Arial"/>
                <a:cs typeface="Arial"/>
                <a:sym typeface="Arial"/>
              </a:rPr>
              <a:t>Operations Performed on Directory</a:t>
            </a:r>
            <a:endParaRPr/>
          </a:p>
        </p:txBody>
      </p:sp>
      <p:sp>
        <p:nvSpPr>
          <p:cNvPr id="440" name="Google Shape;440;p36"/>
          <p:cNvSpPr txBox="1"/>
          <p:nvPr/>
        </p:nvSpPr>
        <p:spPr>
          <a:xfrm>
            <a:off x="457200" y="1371600"/>
            <a:ext cx="8226425" cy="4756150"/>
          </a:xfrm>
          <a:prstGeom prst="rect">
            <a:avLst/>
          </a:prstGeom>
          <a:noFill/>
          <a:ln>
            <a:noFill/>
          </a:ln>
        </p:spPr>
        <p:txBody>
          <a:bodyPr spcFirstLastPara="1" wrap="square" lIns="0" tIns="0" rIns="0" bIns="0" anchor="t" anchorCtr="0">
            <a:noAutofit/>
          </a:bodyPr>
          <a:lstStyle/>
          <a:p>
            <a:pPr marL="342900" marR="0" lvl="0" indent="-341312" algn="l" rtl="0">
              <a:lnSpc>
                <a:spcPct val="93000"/>
              </a:lnSpc>
              <a:spcBef>
                <a:spcPts val="0"/>
              </a:spcBef>
              <a:spcAft>
                <a:spcPts val="0"/>
              </a:spcAft>
              <a:buClr>
                <a:srgbClr val="000000"/>
              </a:buClr>
              <a:buSzPts val="2200"/>
              <a:buFont typeface="Arial"/>
              <a:buNone/>
            </a:pPr>
            <a:r>
              <a:rPr lang="en-US" sz="2200" b="1" i="0" u="none">
                <a:solidFill>
                  <a:srgbClr val="000000"/>
                </a:solidFill>
                <a:latin typeface="Arial"/>
                <a:ea typeface="Arial"/>
                <a:cs typeface="Arial"/>
                <a:sym typeface="Arial"/>
              </a:rPr>
              <a:t>Directory: collection of files or directories</a:t>
            </a:r>
            <a:endParaRPr/>
          </a:p>
          <a:p>
            <a:pPr marL="342900" marR="0" lvl="0" indent="-341312" algn="l" rtl="0">
              <a:lnSpc>
                <a:spcPct val="93000"/>
              </a:lnSpc>
              <a:spcBef>
                <a:spcPts val="700"/>
              </a:spcBef>
              <a:spcAft>
                <a:spcPts val="0"/>
              </a:spcAft>
              <a:buClr>
                <a:srgbClr val="000000"/>
              </a:buClr>
              <a:buSzPts val="2200"/>
              <a:buFont typeface="Times New Roman"/>
              <a:buChar char="•"/>
            </a:pPr>
            <a:r>
              <a:rPr lang="en-US" sz="2200" b="0" i="0" u="none">
                <a:solidFill>
                  <a:srgbClr val="000000"/>
                </a:solidFill>
                <a:latin typeface="Arial"/>
                <a:ea typeface="Arial"/>
                <a:cs typeface="Arial"/>
                <a:sym typeface="Arial"/>
              </a:rPr>
              <a:t>A Symbol Table that translates file names into their directory entry.</a:t>
            </a:r>
            <a:endParaRPr/>
          </a:p>
          <a:p>
            <a:pPr marL="342900" marR="0" lvl="0" indent="-341312" algn="l" rtl="0">
              <a:lnSpc>
                <a:spcPct val="93000"/>
              </a:lnSpc>
              <a:spcBef>
                <a:spcPts val="700"/>
              </a:spcBef>
              <a:spcAft>
                <a:spcPts val="0"/>
              </a:spcAft>
              <a:buClr>
                <a:schemeClr val="dk1"/>
              </a:buClr>
              <a:buSzPts val="2200"/>
              <a:buFont typeface="Arial"/>
              <a:buNone/>
            </a:pPr>
            <a:endParaRPr sz="2200" b="0" i="0" u="none">
              <a:solidFill>
                <a:srgbClr val="000000"/>
              </a:solidFill>
              <a:latin typeface="Arial"/>
              <a:ea typeface="Arial"/>
              <a:cs typeface="Arial"/>
              <a:sym typeface="Arial"/>
            </a:endParaRPr>
          </a:p>
          <a:p>
            <a:pPr marL="342900" marR="0" lvl="0" indent="-341312" algn="l" rtl="0">
              <a:lnSpc>
                <a:spcPct val="93000"/>
              </a:lnSpc>
              <a:spcBef>
                <a:spcPts val="700"/>
              </a:spcBef>
              <a:spcAft>
                <a:spcPts val="0"/>
              </a:spcAft>
              <a:buClr>
                <a:srgbClr val="000000"/>
              </a:buClr>
              <a:buSzPts val="2200"/>
              <a:buFont typeface="Arial"/>
              <a:buNone/>
            </a:pPr>
            <a:r>
              <a:rPr lang="en-US" sz="2200" b="1" i="0" u="none">
                <a:solidFill>
                  <a:srgbClr val="000000"/>
                </a:solidFill>
                <a:latin typeface="Arial"/>
                <a:ea typeface="Arial"/>
                <a:cs typeface="Arial"/>
                <a:sym typeface="Arial"/>
              </a:rPr>
              <a:t>Operations:</a:t>
            </a:r>
            <a:endParaRPr/>
          </a:p>
          <a:p>
            <a:pPr marL="342900" marR="0" lvl="0" indent="-341312" algn="l" rtl="0">
              <a:lnSpc>
                <a:spcPct val="93000"/>
              </a:lnSpc>
              <a:spcBef>
                <a:spcPts val="700"/>
              </a:spcBef>
              <a:spcAft>
                <a:spcPts val="0"/>
              </a:spcAft>
              <a:buClr>
                <a:srgbClr val="000000"/>
              </a:buClr>
              <a:buSzPts val="2200"/>
              <a:buFont typeface="Times New Roman"/>
              <a:buChar char="•"/>
            </a:pPr>
            <a:r>
              <a:rPr lang="en-US" sz="2200" b="0" i="0" u="none">
                <a:solidFill>
                  <a:srgbClr val="000000"/>
                </a:solidFill>
                <a:latin typeface="Arial"/>
                <a:ea typeface="Arial"/>
                <a:cs typeface="Arial"/>
                <a:sym typeface="Arial"/>
              </a:rPr>
              <a:t>Search for a file</a:t>
            </a:r>
            <a:endParaRPr/>
          </a:p>
          <a:p>
            <a:pPr marL="342900" marR="0" lvl="0" indent="-341312" algn="l" rtl="0">
              <a:lnSpc>
                <a:spcPct val="93000"/>
              </a:lnSpc>
              <a:spcBef>
                <a:spcPts val="700"/>
              </a:spcBef>
              <a:spcAft>
                <a:spcPts val="0"/>
              </a:spcAft>
              <a:buClr>
                <a:srgbClr val="000000"/>
              </a:buClr>
              <a:buSzPts val="2200"/>
              <a:buFont typeface="Times New Roman"/>
              <a:buChar char="•"/>
            </a:pPr>
            <a:r>
              <a:rPr lang="en-US" sz="2200" b="0" i="0" u="none">
                <a:solidFill>
                  <a:srgbClr val="000000"/>
                </a:solidFill>
                <a:latin typeface="Arial"/>
                <a:ea typeface="Arial"/>
                <a:cs typeface="Arial"/>
                <a:sym typeface="Arial"/>
              </a:rPr>
              <a:t>Create a file</a:t>
            </a:r>
            <a:endParaRPr/>
          </a:p>
          <a:p>
            <a:pPr marL="342900" marR="0" lvl="0" indent="-341312" algn="l" rtl="0">
              <a:lnSpc>
                <a:spcPct val="93000"/>
              </a:lnSpc>
              <a:spcBef>
                <a:spcPts val="700"/>
              </a:spcBef>
              <a:spcAft>
                <a:spcPts val="0"/>
              </a:spcAft>
              <a:buClr>
                <a:srgbClr val="000000"/>
              </a:buClr>
              <a:buSzPts val="2200"/>
              <a:buFont typeface="Times New Roman"/>
              <a:buChar char="•"/>
            </a:pPr>
            <a:r>
              <a:rPr lang="en-US" sz="2200" b="0" i="0" u="none">
                <a:solidFill>
                  <a:srgbClr val="000000"/>
                </a:solidFill>
                <a:latin typeface="Arial"/>
                <a:ea typeface="Arial"/>
                <a:cs typeface="Arial"/>
                <a:sym typeface="Arial"/>
              </a:rPr>
              <a:t>Delete a file</a:t>
            </a:r>
            <a:endParaRPr/>
          </a:p>
          <a:p>
            <a:pPr marL="342900" marR="0" lvl="0" indent="-341312" algn="l" rtl="0">
              <a:lnSpc>
                <a:spcPct val="93000"/>
              </a:lnSpc>
              <a:spcBef>
                <a:spcPts val="700"/>
              </a:spcBef>
              <a:spcAft>
                <a:spcPts val="0"/>
              </a:spcAft>
              <a:buClr>
                <a:srgbClr val="000000"/>
              </a:buClr>
              <a:buSzPts val="2200"/>
              <a:buFont typeface="Times New Roman"/>
              <a:buChar char="•"/>
            </a:pPr>
            <a:r>
              <a:rPr lang="en-US" sz="2200" b="0" i="0" u="none">
                <a:solidFill>
                  <a:srgbClr val="000000"/>
                </a:solidFill>
                <a:latin typeface="Arial"/>
                <a:ea typeface="Arial"/>
                <a:cs typeface="Arial"/>
                <a:sym typeface="Arial"/>
              </a:rPr>
              <a:t>List a directory</a:t>
            </a:r>
            <a:endParaRPr/>
          </a:p>
          <a:p>
            <a:pPr marL="342900" marR="0" lvl="0" indent="-341312" algn="l" rtl="0">
              <a:lnSpc>
                <a:spcPct val="93000"/>
              </a:lnSpc>
              <a:spcBef>
                <a:spcPts val="700"/>
              </a:spcBef>
              <a:spcAft>
                <a:spcPts val="0"/>
              </a:spcAft>
              <a:buClr>
                <a:srgbClr val="000000"/>
              </a:buClr>
              <a:buSzPts val="2200"/>
              <a:buFont typeface="Times New Roman"/>
              <a:buChar char="•"/>
            </a:pPr>
            <a:r>
              <a:rPr lang="en-US" sz="2200" b="0" i="0" u="none">
                <a:solidFill>
                  <a:srgbClr val="000000"/>
                </a:solidFill>
                <a:latin typeface="Arial"/>
                <a:ea typeface="Arial"/>
                <a:cs typeface="Arial"/>
                <a:sym typeface="Arial"/>
              </a:rPr>
              <a:t>Rename a file</a:t>
            </a:r>
            <a:endParaRPr/>
          </a:p>
          <a:p>
            <a:pPr marL="342900" marR="0" lvl="0" indent="-341312" algn="l" rtl="0">
              <a:lnSpc>
                <a:spcPct val="93000"/>
              </a:lnSpc>
              <a:spcBef>
                <a:spcPts val="700"/>
              </a:spcBef>
              <a:spcAft>
                <a:spcPts val="0"/>
              </a:spcAft>
              <a:buClr>
                <a:srgbClr val="000000"/>
              </a:buClr>
              <a:buSzPts val="2200"/>
              <a:buFont typeface="Times New Roman"/>
              <a:buChar char="•"/>
            </a:pPr>
            <a:r>
              <a:rPr lang="en-US" sz="2200" b="0" i="0" u="none">
                <a:solidFill>
                  <a:srgbClr val="000000"/>
                </a:solidFill>
                <a:latin typeface="Arial"/>
                <a:ea typeface="Arial"/>
                <a:cs typeface="Arial"/>
                <a:sym typeface="Arial"/>
              </a:rPr>
              <a:t>Traverse the file system : Search all directories/ sub directories and files</a:t>
            </a:r>
            <a:endParaRPr/>
          </a:p>
        </p:txBody>
      </p:sp>
      <p:pic>
        <p:nvPicPr>
          <p:cNvPr id="441" name="Google Shape;441;p36"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442" name="Google Shape;442;p36"/>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7"/>
          <p:cNvSpPr txBox="1"/>
          <p:nvPr/>
        </p:nvSpPr>
        <p:spPr>
          <a:xfrm>
            <a:off x="685800" y="2286000"/>
            <a:ext cx="7769225" cy="1139825"/>
          </a:xfrm>
          <a:prstGeom prst="rect">
            <a:avLst/>
          </a:prstGeom>
          <a:noFill/>
          <a:ln>
            <a:noFill/>
          </a:ln>
        </p:spPr>
        <p:txBody>
          <a:bodyPr spcFirstLastPara="1" wrap="square" lIns="90000" tIns="46800" rIns="90000" bIns="46800" anchor="b" anchorCtr="0">
            <a:noAutofit/>
          </a:bodyPr>
          <a:lstStyle/>
          <a:p>
            <a:pPr marL="0" marR="0" lvl="0" indent="0" algn="ctr" rtl="0">
              <a:lnSpc>
                <a:spcPct val="93000"/>
              </a:lnSpc>
              <a:spcBef>
                <a:spcPts val="0"/>
              </a:spcBef>
              <a:spcAft>
                <a:spcPts val="0"/>
              </a:spcAft>
              <a:buClr>
                <a:srgbClr val="993300"/>
              </a:buClr>
              <a:buSzPts val="3200"/>
              <a:buFont typeface="Arial"/>
              <a:buNone/>
            </a:pPr>
            <a:r>
              <a:rPr lang="en-US" sz="3200" b="1" i="0" u="none">
                <a:solidFill>
                  <a:srgbClr val="993300"/>
                </a:solidFill>
                <a:latin typeface="Arial"/>
                <a:ea typeface="Arial"/>
                <a:cs typeface="Arial"/>
                <a:sym typeface="Arial"/>
              </a:rPr>
              <a:t>Single-Level Directory</a:t>
            </a:r>
            <a:endParaRPr/>
          </a:p>
        </p:txBody>
      </p:sp>
      <p:sp>
        <p:nvSpPr>
          <p:cNvPr id="451" name="Google Shape;451;p37"/>
          <p:cNvSpPr txBox="1"/>
          <p:nvPr/>
        </p:nvSpPr>
        <p:spPr>
          <a:xfrm>
            <a:off x="771525" y="1482725"/>
            <a:ext cx="7029450" cy="879475"/>
          </a:xfrm>
          <a:prstGeom prst="rect">
            <a:avLst/>
          </a:prstGeom>
          <a:noFill/>
          <a:ln>
            <a:noFill/>
          </a:ln>
        </p:spPr>
        <p:txBody>
          <a:bodyPr spcFirstLastPara="1" wrap="square" lIns="0" tIns="0" rIns="0" bIns="0" anchor="t" anchorCtr="0">
            <a:noAutofit/>
          </a:bodyPr>
          <a:lstStyle/>
          <a:p>
            <a:pPr marL="455612" marR="0" lvl="0" indent="-455612" algn="l" rtl="0">
              <a:lnSpc>
                <a:spcPct val="93000"/>
              </a:lnSpc>
              <a:spcBef>
                <a:spcPts val="0"/>
              </a:spcBef>
              <a:spcAft>
                <a:spcPts val="0"/>
              </a:spcAft>
              <a:buClr>
                <a:srgbClr val="000000"/>
              </a:buClr>
              <a:buSzPts val="2000"/>
              <a:buFont typeface="Times New Roman"/>
              <a:buAutoNum type="arabicPeriod"/>
            </a:pPr>
            <a:r>
              <a:rPr lang="en-US" sz="2000" b="1" i="0" u="none">
                <a:solidFill>
                  <a:srgbClr val="000000"/>
                </a:solidFill>
                <a:latin typeface="Arial"/>
                <a:ea typeface="Arial"/>
                <a:cs typeface="Arial"/>
                <a:sym typeface="Arial"/>
              </a:rPr>
              <a:t>Single Level Directory</a:t>
            </a:r>
            <a:endParaRPr/>
          </a:p>
          <a:p>
            <a:pPr marL="455612" marR="0" lvl="0" indent="-455612" algn="l" rtl="0">
              <a:lnSpc>
                <a:spcPct val="93000"/>
              </a:lnSpc>
              <a:spcBef>
                <a:spcPts val="700"/>
              </a:spcBef>
              <a:spcAft>
                <a:spcPts val="0"/>
              </a:spcAft>
              <a:buClr>
                <a:srgbClr val="000000"/>
              </a:buClr>
              <a:buSzPts val="1800"/>
              <a:buFont typeface="Arial"/>
              <a:buNone/>
            </a:pPr>
            <a:r>
              <a:rPr lang="en-US" sz="1800" b="0" i="0" u="none">
                <a:solidFill>
                  <a:srgbClr val="000000"/>
                </a:solidFill>
                <a:latin typeface="Arial"/>
                <a:ea typeface="Arial"/>
                <a:cs typeface="Arial"/>
                <a:sym typeface="Arial"/>
              </a:rPr>
              <a:t>One directory many files</a:t>
            </a:r>
            <a:endParaRPr/>
          </a:p>
        </p:txBody>
      </p:sp>
      <p:sp>
        <p:nvSpPr>
          <p:cNvPr id="452" name="Google Shape;452;p37"/>
          <p:cNvSpPr txBox="1"/>
          <p:nvPr/>
        </p:nvSpPr>
        <p:spPr>
          <a:xfrm>
            <a:off x="1036637" y="4210050"/>
            <a:ext cx="7123112" cy="1019175"/>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FFFFFF"/>
              </a:buClr>
              <a:buSzPts val="2000"/>
              <a:buFont typeface="Arial"/>
              <a:buNone/>
            </a:pPr>
            <a:r>
              <a:rPr lang="en-US" sz="2000" b="0" i="0" u="none">
                <a:solidFill>
                  <a:srgbClr val="FFFFFF"/>
                </a:solidFill>
                <a:latin typeface="Arial"/>
                <a:ea typeface="Arial"/>
                <a:cs typeface="Arial"/>
                <a:sym typeface="Arial"/>
              </a:rPr>
              <a:t>Easy to support and understand.</a:t>
            </a:r>
            <a:endParaRPr/>
          </a:p>
          <a:p>
            <a:pPr marL="0" marR="0" lvl="0" indent="0" algn="l" rtl="0">
              <a:lnSpc>
                <a:spcPct val="100000"/>
              </a:lnSpc>
              <a:spcBef>
                <a:spcPts val="0"/>
              </a:spcBef>
              <a:spcAft>
                <a:spcPts val="0"/>
              </a:spcAft>
              <a:buClr>
                <a:srgbClr val="FFFFFF"/>
              </a:buClr>
              <a:buSzPts val="2000"/>
              <a:buFont typeface="Arial"/>
              <a:buNone/>
            </a:pPr>
            <a:r>
              <a:rPr lang="en-US" sz="2000" b="0" i="0" u="none">
                <a:solidFill>
                  <a:srgbClr val="FFFFFF"/>
                </a:solidFill>
                <a:latin typeface="Arial"/>
                <a:ea typeface="Arial"/>
                <a:cs typeface="Arial"/>
                <a:sym typeface="Arial"/>
              </a:rPr>
              <a:t>Limitation:</a:t>
            </a:r>
            <a:endParaRPr/>
          </a:p>
          <a:p>
            <a:pPr marL="0" marR="0" lvl="0" indent="0" algn="l" rtl="0">
              <a:lnSpc>
                <a:spcPct val="100000"/>
              </a:lnSpc>
              <a:spcBef>
                <a:spcPts val="0"/>
              </a:spcBef>
              <a:spcAft>
                <a:spcPts val="0"/>
              </a:spcAft>
              <a:buClr>
                <a:srgbClr val="FFFFFF"/>
              </a:buClr>
              <a:buSzPts val="2000"/>
              <a:buFont typeface="Arial"/>
              <a:buNone/>
            </a:pPr>
            <a:r>
              <a:rPr lang="en-US" sz="2000" b="0" i="0" u="none">
                <a:solidFill>
                  <a:srgbClr val="FFFFFF"/>
                </a:solidFill>
                <a:latin typeface="Arial"/>
                <a:ea typeface="Arial"/>
                <a:cs typeface="Arial"/>
                <a:sym typeface="Arial"/>
              </a:rPr>
              <a:t>When number of files increases or when the system has more than one user,  then Naming problem occurs. All files should have unique names.</a:t>
            </a:r>
            <a:endParaRPr/>
          </a:p>
        </p:txBody>
      </p:sp>
      <p:pic>
        <p:nvPicPr>
          <p:cNvPr id="453" name="Google Shape;453;p37"/>
          <p:cNvPicPr preferRelativeResize="0"/>
          <p:nvPr/>
        </p:nvPicPr>
        <p:blipFill rotWithShape="1">
          <a:blip r:embed="rId3">
            <a:alphaModFix/>
          </a:blip>
          <a:srcRect/>
          <a:stretch/>
        </p:blipFill>
        <p:spPr>
          <a:xfrm>
            <a:off x="1219200" y="2743200"/>
            <a:ext cx="7077075" cy="1524000"/>
          </a:xfrm>
          <a:prstGeom prst="rect">
            <a:avLst/>
          </a:prstGeom>
          <a:noFill/>
          <a:ln>
            <a:noFill/>
          </a:ln>
        </p:spPr>
      </p:pic>
      <p:sp>
        <p:nvSpPr>
          <p:cNvPr id="454" name="Google Shape;454;p37"/>
          <p:cNvSpPr txBox="1"/>
          <p:nvPr/>
        </p:nvSpPr>
        <p:spPr>
          <a:xfrm>
            <a:off x="533400" y="609600"/>
            <a:ext cx="8229600" cy="576262"/>
          </a:xfrm>
          <a:prstGeom prst="rect">
            <a:avLst/>
          </a:prstGeom>
          <a:noFill/>
          <a:ln>
            <a:noFill/>
          </a:ln>
        </p:spPr>
        <p:txBody>
          <a:bodyPr spcFirstLastPara="1" wrap="square" lIns="90000" tIns="46800" rIns="90000" bIns="46800" anchor="b" anchorCtr="0">
            <a:noAutofit/>
          </a:bodyPr>
          <a:lstStyle/>
          <a:p>
            <a:pPr marL="0" marR="0" lvl="0" indent="0" algn="ctr" rtl="0">
              <a:lnSpc>
                <a:spcPct val="93000"/>
              </a:lnSpc>
              <a:spcBef>
                <a:spcPts val="0"/>
              </a:spcBef>
              <a:spcAft>
                <a:spcPts val="0"/>
              </a:spcAft>
              <a:buClr>
                <a:srgbClr val="993300"/>
              </a:buClr>
              <a:buSzPts val="3200"/>
              <a:buFont typeface="Arial"/>
              <a:buNone/>
            </a:pPr>
            <a:r>
              <a:rPr lang="en-US" sz="3200" b="1" i="0" u="none">
                <a:solidFill>
                  <a:srgbClr val="993300"/>
                </a:solidFill>
                <a:latin typeface="Arial"/>
                <a:ea typeface="Arial"/>
                <a:cs typeface="Arial"/>
                <a:sym typeface="Arial"/>
              </a:rPr>
              <a:t>Directory Schemes</a:t>
            </a:r>
            <a:endParaRPr/>
          </a:p>
        </p:txBody>
      </p:sp>
      <p:sp>
        <p:nvSpPr>
          <p:cNvPr id="455" name="Google Shape;455;p37"/>
          <p:cNvSpPr txBox="1"/>
          <p:nvPr/>
        </p:nvSpPr>
        <p:spPr>
          <a:xfrm>
            <a:off x="990600" y="4495800"/>
            <a:ext cx="7924800" cy="2057400"/>
          </a:xfrm>
          <a:prstGeom prst="rect">
            <a:avLst/>
          </a:prstGeom>
          <a:noFill/>
          <a:ln>
            <a:noFill/>
          </a:ln>
        </p:spPr>
        <p:txBody>
          <a:bodyPr spcFirstLastPara="1" wrap="square" lIns="0" tIns="0" rIns="0" bIns="0" anchor="t" anchorCtr="0">
            <a:noAutofit/>
          </a:bodyPr>
          <a:lstStyle/>
          <a:p>
            <a:pPr marL="342900" marR="0" lvl="0" indent="-341312" algn="l" rtl="0">
              <a:lnSpc>
                <a:spcPct val="93000"/>
              </a:lnSpc>
              <a:spcBef>
                <a:spcPts val="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Disadvantage:</a:t>
            </a:r>
            <a:endParaRPr/>
          </a:p>
          <a:p>
            <a:pPr marL="342900" marR="0" lvl="0" indent="-341312" algn="l" rtl="0">
              <a:lnSpc>
                <a:spcPct val="93000"/>
              </a:lnSpc>
              <a:spcBef>
                <a:spcPts val="700"/>
              </a:spcBef>
              <a:spcAft>
                <a:spcPts val="0"/>
              </a:spcAft>
              <a:buClr>
                <a:srgbClr val="000000"/>
              </a:buClr>
              <a:buSzPts val="1800"/>
              <a:buFont typeface="Times New Roman"/>
              <a:buAutoNum type="arabicPeriod"/>
            </a:pPr>
            <a:r>
              <a:rPr lang="en-US" sz="1800" b="0" i="0" u="none">
                <a:solidFill>
                  <a:srgbClr val="000000"/>
                </a:solidFill>
                <a:latin typeface="Arial"/>
                <a:ea typeface="Arial"/>
                <a:cs typeface="Arial"/>
                <a:sym typeface="Arial"/>
              </a:rPr>
              <a:t>Difficult to remember the name of files when files increases</a:t>
            </a:r>
            <a:endParaRPr/>
          </a:p>
          <a:p>
            <a:pPr marL="342900" marR="0" lvl="0" indent="-341312" algn="l" rtl="0">
              <a:lnSpc>
                <a:spcPct val="93000"/>
              </a:lnSpc>
              <a:spcBef>
                <a:spcPts val="700"/>
              </a:spcBef>
              <a:spcAft>
                <a:spcPts val="0"/>
              </a:spcAft>
              <a:buClr>
                <a:srgbClr val="000000"/>
              </a:buClr>
              <a:buSzPts val="1800"/>
              <a:buFont typeface="Times New Roman"/>
              <a:buAutoNum type="arabicPeriod"/>
            </a:pPr>
            <a:r>
              <a:rPr lang="en-US" sz="1800" b="0" i="0" u="none">
                <a:solidFill>
                  <a:srgbClr val="000000"/>
                </a:solidFill>
                <a:latin typeface="Arial"/>
                <a:ea typeface="Arial"/>
                <a:cs typeface="Arial"/>
                <a:sym typeface="Arial"/>
              </a:rPr>
              <a:t>Single directory for all users</a:t>
            </a:r>
            <a:endParaRPr/>
          </a:p>
          <a:p>
            <a:pPr marL="342900" marR="0" lvl="0" indent="-341312" algn="l" rtl="0">
              <a:lnSpc>
                <a:spcPct val="93000"/>
              </a:lnSpc>
              <a:spcBef>
                <a:spcPts val="700"/>
              </a:spcBef>
              <a:spcAft>
                <a:spcPts val="0"/>
              </a:spcAft>
              <a:buClr>
                <a:srgbClr val="000000"/>
              </a:buClr>
              <a:buSzPts val="1800"/>
              <a:buFont typeface="Times New Roman"/>
              <a:buAutoNum type="arabicPeriod"/>
            </a:pPr>
            <a:r>
              <a:rPr lang="en-US" sz="1800" b="0" i="0" u="none">
                <a:solidFill>
                  <a:srgbClr val="000000"/>
                </a:solidFill>
                <a:latin typeface="Arial"/>
                <a:ea typeface="Arial"/>
                <a:cs typeface="Arial"/>
                <a:sym typeface="Arial"/>
              </a:rPr>
              <a:t>File names created by different users should be different.</a:t>
            </a:r>
            <a:endParaRPr/>
          </a:p>
        </p:txBody>
      </p:sp>
      <p:pic>
        <p:nvPicPr>
          <p:cNvPr id="456" name="Google Shape;456;p37" descr="Lovely Professional University - Wikipedia"/>
          <p:cNvPicPr preferRelativeResize="0"/>
          <p:nvPr/>
        </p:nvPicPr>
        <p:blipFill rotWithShape="1">
          <a:blip r:embed="rId4">
            <a:alphaModFix/>
          </a:blip>
          <a:srcRect/>
          <a:stretch/>
        </p:blipFill>
        <p:spPr>
          <a:xfrm>
            <a:off x="8388350" y="74612"/>
            <a:ext cx="704850" cy="701675"/>
          </a:xfrm>
          <a:prstGeom prst="rect">
            <a:avLst/>
          </a:prstGeom>
          <a:noFill/>
          <a:ln>
            <a:noFill/>
          </a:ln>
        </p:spPr>
      </p:pic>
      <p:sp>
        <p:nvSpPr>
          <p:cNvPr id="457" name="Google Shape;457;p37"/>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8"/>
          <p:cNvSpPr txBox="1"/>
          <p:nvPr/>
        </p:nvSpPr>
        <p:spPr>
          <a:xfrm>
            <a:off x="838200" y="1295400"/>
            <a:ext cx="7869237" cy="1176337"/>
          </a:xfrm>
          <a:prstGeom prst="rect">
            <a:avLst/>
          </a:prstGeom>
          <a:noFill/>
          <a:ln>
            <a:noFill/>
          </a:ln>
        </p:spPr>
        <p:txBody>
          <a:bodyPr spcFirstLastPara="1" wrap="square" lIns="0" tIns="0" rIns="0" bIns="0" anchor="t" anchorCtr="0">
            <a:noAutofit/>
          </a:bodyPr>
          <a:lstStyle/>
          <a:p>
            <a:pPr marL="341312" marR="0" lvl="0" indent="-341312" algn="l" rtl="0">
              <a:lnSpc>
                <a:spcPct val="93000"/>
              </a:lnSpc>
              <a:spcBef>
                <a:spcPts val="0"/>
              </a:spcBef>
              <a:spcAft>
                <a:spcPts val="0"/>
              </a:spcAft>
              <a:buClr>
                <a:srgbClr val="000000"/>
              </a:buClr>
              <a:buSzPts val="2000"/>
              <a:buFont typeface="Times New Roman"/>
              <a:buChar char="•"/>
            </a:pPr>
            <a:r>
              <a:rPr lang="en-US" sz="2000" b="1" i="0" u="none">
                <a:solidFill>
                  <a:srgbClr val="000000"/>
                </a:solidFill>
                <a:latin typeface="Arial"/>
                <a:ea typeface="Arial"/>
                <a:cs typeface="Arial"/>
                <a:sym typeface="Arial"/>
              </a:rPr>
              <a:t>2.</a:t>
            </a:r>
            <a:r>
              <a:rPr lang="en-US" sz="1800" b="0" i="0" u="none">
                <a:solidFill>
                  <a:srgbClr val="000000"/>
                </a:solidFill>
                <a:latin typeface="Arial"/>
                <a:ea typeface="Arial"/>
                <a:cs typeface="Arial"/>
                <a:sym typeface="Arial"/>
              </a:rPr>
              <a:t> </a:t>
            </a:r>
            <a:r>
              <a:rPr lang="en-US" sz="2000" b="1" i="0" u="none">
                <a:solidFill>
                  <a:srgbClr val="000000"/>
                </a:solidFill>
                <a:latin typeface="Arial"/>
                <a:ea typeface="Arial"/>
                <a:cs typeface="Arial"/>
                <a:sym typeface="Arial"/>
              </a:rPr>
              <a:t>Two level directory</a:t>
            </a:r>
            <a:r>
              <a:rPr lang="en-US" sz="1800" b="0" i="0" u="none">
                <a:solidFill>
                  <a:srgbClr val="000000"/>
                </a:solidFill>
                <a:latin typeface="Arial"/>
                <a:ea typeface="Arial"/>
                <a:cs typeface="Arial"/>
                <a:sym typeface="Arial"/>
              </a:rPr>
              <a:t>, </a:t>
            </a:r>
            <a:r>
              <a:rPr lang="en-US" sz="1800" b="1" i="0" u="none">
                <a:solidFill>
                  <a:srgbClr val="000000"/>
                </a:solidFill>
                <a:latin typeface="Arial"/>
                <a:ea typeface="Arial"/>
                <a:cs typeface="Arial"/>
                <a:sym typeface="Arial"/>
              </a:rPr>
              <a:t>each user has his own user file directory(UFD).</a:t>
            </a:r>
            <a:endParaRPr/>
          </a:p>
          <a:p>
            <a:pPr marL="341312" marR="0" lvl="0" indent="-341312" algn="l" rtl="0">
              <a:lnSpc>
                <a:spcPct val="93000"/>
              </a:lnSpc>
              <a:spcBef>
                <a:spcPts val="700"/>
              </a:spcBef>
              <a:spcAft>
                <a:spcPts val="0"/>
              </a:spcAft>
              <a:buClr>
                <a:schemeClr val="dk1"/>
              </a:buClr>
              <a:buSzPts val="1800"/>
              <a:buFont typeface="Arial"/>
              <a:buNone/>
            </a:pPr>
            <a:endParaRPr sz="1800" b="1" i="0" u="none">
              <a:solidFill>
                <a:srgbClr val="000000"/>
              </a:solidFill>
              <a:latin typeface="Arial"/>
              <a:ea typeface="Arial"/>
              <a:cs typeface="Arial"/>
              <a:sym typeface="Arial"/>
            </a:endParaRPr>
          </a:p>
          <a:p>
            <a:pPr marL="341312" marR="0" lvl="0" indent="-341312" algn="l" rtl="0">
              <a:lnSpc>
                <a:spcPct val="93000"/>
              </a:lnSpc>
              <a:spcBef>
                <a:spcPts val="700"/>
              </a:spcBef>
              <a:spcAft>
                <a:spcPts val="0"/>
              </a:spcAft>
              <a:buClr>
                <a:srgbClr val="000000"/>
              </a:buClr>
              <a:buSzPts val="1800"/>
              <a:buFont typeface="Times New Roman"/>
              <a:buChar char="•"/>
            </a:pPr>
            <a:r>
              <a:rPr lang="en-US" sz="1800" b="0" i="0" u="none">
                <a:solidFill>
                  <a:srgbClr val="000000"/>
                </a:solidFill>
                <a:latin typeface="Arial"/>
                <a:ea typeface="Arial"/>
                <a:cs typeface="Arial"/>
                <a:sym typeface="Arial"/>
              </a:rPr>
              <a:t>UFDs have the similar structure, but each </a:t>
            </a:r>
            <a:r>
              <a:rPr lang="en-US" sz="1800" b="1" i="0" u="none">
                <a:solidFill>
                  <a:srgbClr val="000000"/>
                </a:solidFill>
                <a:latin typeface="Arial"/>
                <a:ea typeface="Arial"/>
                <a:cs typeface="Arial"/>
                <a:sym typeface="Arial"/>
              </a:rPr>
              <a:t>lists files of a single user</a:t>
            </a:r>
            <a:r>
              <a:rPr lang="en-US" sz="1800" b="0" i="0" u="none">
                <a:solidFill>
                  <a:srgbClr val="000000"/>
                </a:solidFill>
                <a:latin typeface="Arial"/>
                <a:ea typeface="Arial"/>
                <a:cs typeface="Arial"/>
                <a:sym typeface="Arial"/>
              </a:rPr>
              <a:t>.</a:t>
            </a:r>
            <a:endParaRPr/>
          </a:p>
        </p:txBody>
      </p:sp>
      <p:pic>
        <p:nvPicPr>
          <p:cNvPr id="466" name="Google Shape;466;p38"/>
          <p:cNvPicPr preferRelativeResize="0"/>
          <p:nvPr/>
        </p:nvPicPr>
        <p:blipFill rotWithShape="1">
          <a:blip r:embed="rId3">
            <a:alphaModFix/>
          </a:blip>
          <a:srcRect/>
          <a:stretch/>
        </p:blipFill>
        <p:spPr>
          <a:xfrm>
            <a:off x="1182687" y="3902075"/>
            <a:ext cx="7102475" cy="2422525"/>
          </a:xfrm>
          <a:prstGeom prst="rect">
            <a:avLst/>
          </a:prstGeom>
          <a:noFill/>
          <a:ln>
            <a:noFill/>
          </a:ln>
        </p:spPr>
      </p:pic>
      <p:sp>
        <p:nvSpPr>
          <p:cNvPr id="467" name="Google Shape;467;p38"/>
          <p:cNvSpPr txBox="1"/>
          <p:nvPr/>
        </p:nvSpPr>
        <p:spPr>
          <a:xfrm>
            <a:off x="152400" y="490537"/>
            <a:ext cx="8229600" cy="576262"/>
          </a:xfrm>
          <a:prstGeom prst="rect">
            <a:avLst/>
          </a:prstGeom>
          <a:noFill/>
          <a:ln>
            <a:noFill/>
          </a:ln>
        </p:spPr>
        <p:txBody>
          <a:bodyPr spcFirstLastPara="1" wrap="square" lIns="90000" tIns="46800" rIns="90000" bIns="46800" anchor="b" anchorCtr="0">
            <a:noAutofit/>
          </a:bodyPr>
          <a:lstStyle/>
          <a:p>
            <a:pPr marL="0" marR="0" lvl="0" indent="0" algn="ctr" rtl="0">
              <a:lnSpc>
                <a:spcPct val="93000"/>
              </a:lnSpc>
              <a:spcBef>
                <a:spcPts val="0"/>
              </a:spcBef>
              <a:spcAft>
                <a:spcPts val="0"/>
              </a:spcAft>
              <a:buClr>
                <a:srgbClr val="993300"/>
              </a:buClr>
              <a:buSzPts val="3200"/>
              <a:buFont typeface="Arial"/>
              <a:buNone/>
            </a:pPr>
            <a:r>
              <a:rPr lang="en-US" sz="3200" b="1" i="0" u="none">
                <a:solidFill>
                  <a:srgbClr val="993300"/>
                </a:solidFill>
                <a:latin typeface="Arial"/>
                <a:ea typeface="Arial"/>
                <a:cs typeface="Arial"/>
                <a:sym typeface="Arial"/>
              </a:rPr>
              <a:t>Two Level</a:t>
            </a:r>
            <a:endParaRPr/>
          </a:p>
        </p:txBody>
      </p:sp>
      <p:pic>
        <p:nvPicPr>
          <p:cNvPr id="468" name="Google Shape;468;p38" descr="Lovely Professional University - Wikipedia"/>
          <p:cNvPicPr preferRelativeResize="0"/>
          <p:nvPr/>
        </p:nvPicPr>
        <p:blipFill rotWithShape="1">
          <a:blip r:embed="rId4">
            <a:alphaModFix/>
          </a:blip>
          <a:srcRect/>
          <a:stretch/>
        </p:blipFill>
        <p:spPr>
          <a:xfrm>
            <a:off x="8388350" y="74612"/>
            <a:ext cx="704850" cy="701675"/>
          </a:xfrm>
          <a:prstGeom prst="rect">
            <a:avLst/>
          </a:prstGeom>
          <a:noFill/>
          <a:ln>
            <a:noFill/>
          </a:ln>
        </p:spPr>
      </p:pic>
      <p:sp>
        <p:nvSpPr>
          <p:cNvPr id="469" name="Google Shape;469;p38"/>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p39"/>
          <p:cNvPicPr preferRelativeResize="0"/>
          <p:nvPr/>
        </p:nvPicPr>
        <p:blipFill rotWithShape="1">
          <a:blip r:embed="rId3">
            <a:alphaModFix/>
          </a:blip>
          <a:srcRect/>
          <a:stretch/>
        </p:blipFill>
        <p:spPr>
          <a:xfrm>
            <a:off x="1187450" y="1628775"/>
            <a:ext cx="7305675" cy="4651375"/>
          </a:xfrm>
          <a:prstGeom prst="rect">
            <a:avLst/>
          </a:prstGeom>
          <a:noFill/>
          <a:ln>
            <a:noFill/>
          </a:ln>
        </p:spPr>
      </p:pic>
      <p:sp>
        <p:nvSpPr>
          <p:cNvPr id="478" name="Google Shape;478;p39"/>
          <p:cNvSpPr txBox="1"/>
          <p:nvPr/>
        </p:nvSpPr>
        <p:spPr>
          <a:xfrm>
            <a:off x="152400" y="381000"/>
            <a:ext cx="8229600" cy="576262"/>
          </a:xfrm>
          <a:prstGeom prst="rect">
            <a:avLst/>
          </a:prstGeom>
          <a:noFill/>
          <a:ln>
            <a:noFill/>
          </a:ln>
        </p:spPr>
        <p:txBody>
          <a:bodyPr spcFirstLastPara="1" wrap="square" lIns="90000" tIns="46800" rIns="90000" bIns="46800" anchor="b" anchorCtr="0">
            <a:noAutofit/>
          </a:bodyPr>
          <a:lstStyle/>
          <a:p>
            <a:pPr marL="0" marR="0" lvl="0" indent="0" algn="ctr" rtl="0">
              <a:lnSpc>
                <a:spcPct val="93000"/>
              </a:lnSpc>
              <a:spcBef>
                <a:spcPts val="0"/>
              </a:spcBef>
              <a:spcAft>
                <a:spcPts val="0"/>
              </a:spcAft>
              <a:buClr>
                <a:srgbClr val="993300"/>
              </a:buClr>
              <a:buSzPts val="3200"/>
              <a:buFont typeface="Arial"/>
              <a:buNone/>
            </a:pPr>
            <a:r>
              <a:rPr lang="en-US" sz="3200" b="1" i="0" u="none">
                <a:solidFill>
                  <a:srgbClr val="993300"/>
                </a:solidFill>
                <a:latin typeface="Arial"/>
                <a:ea typeface="Arial"/>
                <a:cs typeface="Arial"/>
                <a:sym typeface="Arial"/>
              </a:rPr>
              <a:t>Tree Structure</a:t>
            </a:r>
            <a:endParaRPr/>
          </a:p>
        </p:txBody>
      </p:sp>
      <p:sp>
        <p:nvSpPr>
          <p:cNvPr id="479" name="Google Shape;479;p39"/>
          <p:cNvSpPr txBox="1"/>
          <p:nvPr/>
        </p:nvSpPr>
        <p:spPr>
          <a:xfrm>
            <a:off x="838200" y="990600"/>
            <a:ext cx="7869237" cy="838200"/>
          </a:xfrm>
          <a:prstGeom prst="rect">
            <a:avLst/>
          </a:prstGeom>
          <a:noFill/>
          <a:ln>
            <a:noFill/>
          </a:ln>
        </p:spPr>
        <p:txBody>
          <a:bodyPr spcFirstLastPara="1" wrap="square" lIns="0" tIns="0" rIns="0" bIns="0" anchor="t" anchorCtr="0">
            <a:noAutofit/>
          </a:bodyPr>
          <a:lstStyle/>
          <a:p>
            <a:pPr marL="341312" marR="0" lvl="0" indent="-341312" algn="l" rtl="0">
              <a:lnSpc>
                <a:spcPct val="93000"/>
              </a:lnSpc>
              <a:spcBef>
                <a:spcPts val="0"/>
              </a:spcBef>
              <a:spcAft>
                <a:spcPts val="0"/>
              </a:spcAft>
              <a:buClr>
                <a:srgbClr val="000000"/>
              </a:buClr>
              <a:buSzPts val="1800"/>
              <a:buFont typeface="Times New Roman"/>
              <a:buChar char="•"/>
            </a:pPr>
            <a:r>
              <a:rPr lang="en-US" sz="1800" b="0" i="0" u="none">
                <a:solidFill>
                  <a:srgbClr val="000000"/>
                </a:solidFill>
                <a:latin typeface="Arial"/>
                <a:ea typeface="Arial"/>
                <a:cs typeface="Arial"/>
                <a:sym typeface="Arial"/>
              </a:rPr>
              <a:t>Users can create their sub directories to manage the files.</a:t>
            </a:r>
            <a:endParaRPr/>
          </a:p>
          <a:p>
            <a:pPr marL="341312" marR="0" lvl="0" indent="-341312" algn="l" rtl="0">
              <a:lnSpc>
                <a:spcPct val="93000"/>
              </a:lnSpc>
              <a:spcBef>
                <a:spcPts val="700"/>
              </a:spcBef>
              <a:spcAft>
                <a:spcPts val="0"/>
              </a:spcAft>
              <a:buClr>
                <a:srgbClr val="000000"/>
              </a:buClr>
              <a:buSzPts val="1800"/>
              <a:buFont typeface="Times New Roman"/>
              <a:buChar char="•"/>
            </a:pPr>
            <a:r>
              <a:rPr lang="en-US" sz="1800" b="0" i="0" u="none">
                <a:solidFill>
                  <a:srgbClr val="000000"/>
                </a:solidFill>
                <a:latin typeface="Arial"/>
                <a:ea typeface="Arial"/>
                <a:cs typeface="Arial"/>
                <a:sym typeface="Arial"/>
              </a:rPr>
              <a:t>Three has Root directory and files have unique file names</a:t>
            </a:r>
            <a:endParaRPr/>
          </a:p>
        </p:txBody>
      </p:sp>
      <p:pic>
        <p:nvPicPr>
          <p:cNvPr id="480" name="Google Shape;480;p39" descr="Lovely Professional University - Wikipedia"/>
          <p:cNvPicPr preferRelativeResize="0"/>
          <p:nvPr/>
        </p:nvPicPr>
        <p:blipFill rotWithShape="1">
          <a:blip r:embed="rId4">
            <a:alphaModFix/>
          </a:blip>
          <a:srcRect/>
          <a:stretch/>
        </p:blipFill>
        <p:spPr>
          <a:xfrm>
            <a:off x="8388350" y="74612"/>
            <a:ext cx="704850" cy="701675"/>
          </a:xfrm>
          <a:prstGeom prst="rect">
            <a:avLst/>
          </a:prstGeom>
          <a:noFill/>
          <a:ln>
            <a:noFill/>
          </a:ln>
        </p:spPr>
      </p:pic>
      <p:sp>
        <p:nvSpPr>
          <p:cNvPr id="481" name="Google Shape;481;p39"/>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0"/>
          <p:cNvSpPr txBox="1"/>
          <p:nvPr/>
        </p:nvSpPr>
        <p:spPr>
          <a:xfrm>
            <a:off x="0" y="152400"/>
            <a:ext cx="7769225" cy="762000"/>
          </a:xfrm>
          <a:prstGeom prst="rect">
            <a:avLst/>
          </a:prstGeom>
          <a:noFill/>
          <a:ln>
            <a:noFill/>
          </a:ln>
        </p:spPr>
        <p:txBody>
          <a:bodyPr spcFirstLastPara="1" wrap="square" lIns="90000" tIns="46800" rIns="90000" bIns="46800" anchor="b" anchorCtr="0">
            <a:noAutofit/>
          </a:bodyPr>
          <a:lstStyle/>
          <a:p>
            <a:pPr marL="0" marR="0" lvl="0" indent="0" algn="ctr" rtl="0">
              <a:lnSpc>
                <a:spcPct val="93000"/>
              </a:lnSpc>
              <a:spcBef>
                <a:spcPts val="0"/>
              </a:spcBef>
              <a:spcAft>
                <a:spcPts val="0"/>
              </a:spcAft>
              <a:buClr>
                <a:srgbClr val="993300"/>
              </a:buClr>
              <a:buSzPts val="3200"/>
              <a:buFont typeface="Arial"/>
              <a:buNone/>
            </a:pPr>
            <a:r>
              <a:rPr lang="en-US" sz="3200" b="1" i="0" u="none">
                <a:solidFill>
                  <a:srgbClr val="993300"/>
                </a:solidFill>
                <a:latin typeface="Arial"/>
                <a:ea typeface="Arial"/>
                <a:cs typeface="Arial"/>
                <a:sym typeface="Arial"/>
              </a:rPr>
              <a:t>Acyclic-Graph Directories</a:t>
            </a:r>
            <a:endParaRPr/>
          </a:p>
        </p:txBody>
      </p:sp>
      <p:sp>
        <p:nvSpPr>
          <p:cNvPr id="490" name="Google Shape;490;p40"/>
          <p:cNvSpPr txBox="1"/>
          <p:nvPr/>
        </p:nvSpPr>
        <p:spPr>
          <a:xfrm>
            <a:off x="381000" y="1371600"/>
            <a:ext cx="8375650" cy="5029200"/>
          </a:xfrm>
          <a:prstGeom prst="rect">
            <a:avLst/>
          </a:prstGeom>
          <a:noFill/>
          <a:ln>
            <a:noFill/>
          </a:ln>
        </p:spPr>
        <p:txBody>
          <a:bodyPr spcFirstLastPara="1" wrap="square" lIns="0" tIns="0" rIns="0" bIns="0" anchor="t" anchorCtr="0">
            <a:noAutofit/>
          </a:bodyPr>
          <a:lstStyle/>
          <a:p>
            <a:pPr marL="341312" marR="0" lvl="0" indent="-341312" algn="just" rtl="0">
              <a:lnSpc>
                <a:spcPct val="93000"/>
              </a:lnSpc>
              <a:spcBef>
                <a:spcPts val="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Multiple users can Have </a:t>
            </a:r>
            <a:r>
              <a:rPr lang="en-US" sz="2400" b="1" i="0" u="none">
                <a:solidFill>
                  <a:srgbClr val="000000"/>
                </a:solidFill>
                <a:latin typeface="Arial"/>
                <a:ea typeface="Arial"/>
                <a:cs typeface="Arial"/>
                <a:sym typeface="Arial"/>
              </a:rPr>
              <a:t>shared subdirectories and files</a:t>
            </a:r>
            <a:endParaRPr/>
          </a:p>
          <a:p>
            <a:pPr marL="341312" marR="0" lvl="0" indent="-341312" algn="just" rtl="0">
              <a:lnSpc>
                <a:spcPct val="93000"/>
              </a:lnSpc>
              <a:spcBef>
                <a:spcPts val="700"/>
              </a:spcBef>
              <a:spcAft>
                <a:spcPts val="0"/>
              </a:spcAft>
              <a:buClr>
                <a:srgbClr val="000000"/>
              </a:buClr>
              <a:buSzPts val="2400"/>
              <a:buFont typeface="Times New Roman"/>
              <a:buChar char="•"/>
            </a:pPr>
            <a:r>
              <a:rPr lang="en-US" sz="2400" b="1" i="0" u="none">
                <a:solidFill>
                  <a:srgbClr val="000000"/>
                </a:solidFill>
                <a:latin typeface="Arial"/>
                <a:ea typeface="Arial"/>
                <a:cs typeface="Arial"/>
                <a:sym typeface="Arial"/>
              </a:rPr>
              <a:t>Users have their own working directory</a:t>
            </a:r>
            <a:r>
              <a:rPr lang="en-US" sz="2400" b="0" i="0" u="none">
                <a:solidFill>
                  <a:srgbClr val="000000"/>
                </a:solidFill>
                <a:latin typeface="Arial"/>
                <a:ea typeface="Arial"/>
                <a:cs typeface="Arial"/>
                <a:sym typeface="Arial"/>
              </a:rPr>
              <a:t> and may have one shared directory</a:t>
            </a:r>
            <a:endParaRPr/>
          </a:p>
          <a:p>
            <a:pPr marL="341312" marR="0" lvl="0" indent="-341312" algn="just" rtl="0">
              <a:lnSpc>
                <a:spcPct val="93000"/>
              </a:lnSpc>
              <a:spcBef>
                <a:spcPts val="70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Shared subdirectory created by one user in one directory is automatically visible to all users sharing that directory.</a:t>
            </a:r>
            <a:endParaRPr/>
          </a:p>
          <a:p>
            <a:pPr marL="341312" marR="0" lvl="0" indent="-341312" algn="just" rtl="0">
              <a:lnSpc>
                <a:spcPct val="93000"/>
              </a:lnSpc>
              <a:spcBef>
                <a:spcPts val="70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Shared directory or file may exist at multiple places simultaneously</a:t>
            </a:r>
            <a:endParaRPr/>
          </a:p>
          <a:p>
            <a:pPr marL="341312" marR="0" lvl="0" indent="-341312" algn="just" rtl="0">
              <a:lnSpc>
                <a:spcPct val="93000"/>
              </a:lnSpc>
              <a:spcBef>
                <a:spcPts val="70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Because of  sharing, a file may have multiple absolute paths</a:t>
            </a:r>
            <a:endParaRPr/>
          </a:p>
          <a:p>
            <a:pPr marL="341312" marR="0" lvl="0" indent="-341312" algn="just" rtl="0">
              <a:lnSpc>
                <a:spcPct val="93000"/>
              </a:lnSpc>
              <a:spcBef>
                <a:spcPts val="70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So different names can refer to same file</a:t>
            </a:r>
            <a:endParaRPr/>
          </a:p>
        </p:txBody>
      </p:sp>
      <p:pic>
        <p:nvPicPr>
          <p:cNvPr id="491" name="Google Shape;491;p40"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492" name="Google Shape;492;p40"/>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1"/>
          <p:cNvSpPr txBox="1"/>
          <p:nvPr/>
        </p:nvSpPr>
        <p:spPr>
          <a:xfrm>
            <a:off x="0" y="152400"/>
            <a:ext cx="7769225" cy="762000"/>
          </a:xfrm>
          <a:prstGeom prst="rect">
            <a:avLst/>
          </a:prstGeom>
          <a:noFill/>
          <a:ln>
            <a:noFill/>
          </a:ln>
        </p:spPr>
        <p:txBody>
          <a:bodyPr spcFirstLastPara="1" wrap="square" lIns="90000" tIns="46800" rIns="90000" bIns="46800" anchor="b" anchorCtr="0">
            <a:noAutofit/>
          </a:bodyPr>
          <a:lstStyle/>
          <a:p>
            <a:pPr marL="0" marR="0" lvl="0" indent="0" algn="ctr" rtl="0">
              <a:lnSpc>
                <a:spcPct val="93000"/>
              </a:lnSpc>
              <a:spcBef>
                <a:spcPts val="0"/>
              </a:spcBef>
              <a:spcAft>
                <a:spcPts val="0"/>
              </a:spcAft>
              <a:buClr>
                <a:srgbClr val="993300"/>
              </a:buClr>
              <a:buSzPts val="3200"/>
              <a:buFont typeface="Arial"/>
              <a:buNone/>
            </a:pPr>
            <a:r>
              <a:rPr lang="en-US" sz="3200" b="1" i="0" u="none">
                <a:solidFill>
                  <a:srgbClr val="993300"/>
                </a:solidFill>
                <a:latin typeface="Arial"/>
                <a:ea typeface="Arial"/>
                <a:cs typeface="Arial"/>
                <a:sym typeface="Arial"/>
              </a:rPr>
              <a:t>Acyclic-Graph Directories</a:t>
            </a:r>
            <a:endParaRPr/>
          </a:p>
        </p:txBody>
      </p:sp>
      <p:pic>
        <p:nvPicPr>
          <p:cNvPr id="501" name="Google Shape;501;p41"/>
          <p:cNvPicPr preferRelativeResize="0"/>
          <p:nvPr/>
        </p:nvPicPr>
        <p:blipFill rotWithShape="1">
          <a:blip r:embed="rId3">
            <a:alphaModFix/>
          </a:blip>
          <a:srcRect/>
          <a:stretch/>
        </p:blipFill>
        <p:spPr>
          <a:xfrm>
            <a:off x="922337" y="1219200"/>
            <a:ext cx="7078662" cy="5105400"/>
          </a:xfrm>
          <a:prstGeom prst="rect">
            <a:avLst/>
          </a:prstGeom>
          <a:noFill/>
          <a:ln>
            <a:noFill/>
          </a:ln>
        </p:spPr>
      </p:pic>
      <p:pic>
        <p:nvPicPr>
          <p:cNvPr id="502" name="Google Shape;502;p41" descr="Lovely Professional University - Wikipedia"/>
          <p:cNvPicPr preferRelativeResize="0"/>
          <p:nvPr/>
        </p:nvPicPr>
        <p:blipFill rotWithShape="1">
          <a:blip r:embed="rId4">
            <a:alphaModFix/>
          </a:blip>
          <a:srcRect/>
          <a:stretch/>
        </p:blipFill>
        <p:spPr>
          <a:xfrm>
            <a:off x="8388350" y="74612"/>
            <a:ext cx="704850" cy="701675"/>
          </a:xfrm>
          <a:prstGeom prst="rect">
            <a:avLst/>
          </a:prstGeom>
          <a:noFill/>
          <a:ln>
            <a:noFill/>
          </a:ln>
        </p:spPr>
      </p:pic>
      <p:sp>
        <p:nvSpPr>
          <p:cNvPr id="503" name="Google Shape;503;p41"/>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42"/>
          <p:cNvSpPr txBox="1"/>
          <p:nvPr/>
        </p:nvSpPr>
        <p:spPr>
          <a:xfrm>
            <a:off x="685800" y="2286000"/>
            <a:ext cx="7769225" cy="1139825"/>
          </a:xfrm>
          <a:prstGeom prst="rect">
            <a:avLst/>
          </a:prstGeom>
          <a:noFill/>
          <a:ln>
            <a:noFill/>
          </a:ln>
        </p:spPr>
        <p:txBody>
          <a:bodyPr spcFirstLastPara="1" wrap="square" lIns="90000" tIns="46800" rIns="90000" bIns="46800" anchor="b" anchorCtr="0">
            <a:noAutofit/>
          </a:bodyPr>
          <a:lstStyle/>
          <a:p>
            <a:pPr marL="0" marR="0" lvl="0" indent="0" algn="ctr" rtl="0">
              <a:lnSpc>
                <a:spcPct val="93000"/>
              </a:lnSpc>
              <a:spcBef>
                <a:spcPts val="0"/>
              </a:spcBef>
              <a:spcAft>
                <a:spcPts val="0"/>
              </a:spcAft>
              <a:buClr>
                <a:srgbClr val="993300"/>
              </a:buClr>
              <a:buSzPts val="3200"/>
              <a:buFont typeface="Arial"/>
              <a:buNone/>
            </a:pPr>
            <a:r>
              <a:rPr lang="en-US" sz="3200" b="1" i="0" u="none">
                <a:solidFill>
                  <a:srgbClr val="993300"/>
                </a:solidFill>
                <a:latin typeface="Arial"/>
                <a:ea typeface="Arial"/>
                <a:cs typeface="Arial"/>
                <a:sym typeface="Arial"/>
              </a:rPr>
              <a:t> </a:t>
            </a:r>
            <a:endParaRPr/>
          </a:p>
        </p:txBody>
      </p:sp>
      <p:sp>
        <p:nvSpPr>
          <p:cNvPr id="510" name="Google Shape;510;p42"/>
          <p:cNvSpPr txBox="1"/>
          <p:nvPr/>
        </p:nvSpPr>
        <p:spPr>
          <a:xfrm>
            <a:off x="457200" y="1143000"/>
            <a:ext cx="8226425" cy="4984750"/>
          </a:xfrm>
          <a:prstGeom prst="rect">
            <a:avLst/>
          </a:prstGeom>
          <a:noFill/>
          <a:ln>
            <a:noFill/>
          </a:ln>
        </p:spPr>
        <p:txBody>
          <a:bodyPr spcFirstLastPara="1" wrap="square" lIns="0" tIns="0" rIns="0" bIns="0" anchor="t" anchorCtr="0">
            <a:noAutofit/>
          </a:bodyPr>
          <a:lstStyle/>
          <a:p>
            <a:pPr marL="341312" marR="0" lvl="0" indent="-341312" algn="l" rtl="0">
              <a:lnSpc>
                <a:spcPct val="93000"/>
              </a:lnSpc>
              <a:spcBef>
                <a:spcPts val="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Created by adding links to the existing directory</a:t>
            </a:r>
            <a:endParaRPr/>
          </a:p>
          <a:p>
            <a:pPr marL="341312" marR="0" lvl="0" indent="-341312" algn="l" rtl="0">
              <a:lnSpc>
                <a:spcPct val="93000"/>
              </a:lnSpc>
              <a:spcBef>
                <a:spcPts val="70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Allows cycles in the same directory</a:t>
            </a:r>
            <a:endParaRPr/>
          </a:p>
          <a:p>
            <a:pPr marL="341312" marR="0" lvl="0" indent="-341312" algn="l" rtl="0">
              <a:lnSpc>
                <a:spcPct val="93000"/>
              </a:lnSpc>
              <a:spcBef>
                <a:spcPts val="700"/>
              </a:spcBef>
              <a:spcAft>
                <a:spcPts val="0"/>
              </a:spcAft>
              <a:buClr>
                <a:schemeClr val="dk1"/>
              </a:buClr>
              <a:buSzPts val="2400"/>
              <a:buFont typeface="Arial"/>
              <a:buNone/>
            </a:pPr>
            <a:endParaRPr sz="2400" b="0" i="0" u="none">
              <a:solidFill>
                <a:srgbClr val="000000"/>
              </a:solidFill>
              <a:latin typeface="Arial"/>
              <a:ea typeface="Arial"/>
              <a:cs typeface="Arial"/>
              <a:sym typeface="Arial"/>
            </a:endParaRPr>
          </a:p>
          <a:p>
            <a:pPr marL="341312" marR="0" lvl="0" indent="-341312" algn="l" rtl="0">
              <a:lnSpc>
                <a:spcPct val="93000"/>
              </a:lnSpc>
              <a:spcBef>
                <a:spcPts val="70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As all files are dependent / linked deleting a main file may harm other files</a:t>
            </a:r>
            <a:endParaRPr/>
          </a:p>
          <a:p>
            <a:pPr marL="341312" marR="0" lvl="0" indent="-341312" algn="l" rtl="0">
              <a:lnSpc>
                <a:spcPct val="93000"/>
              </a:lnSpc>
              <a:spcBef>
                <a:spcPts val="700"/>
              </a:spcBef>
              <a:spcAft>
                <a:spcPts val="0"/>
              </a:spcAft>
              <a:buClr>
                <a:schemeClr val="dk1"/>
              </a:buClr>
              <a:buSzPts val="2400"/>
              <a:buFont typeface="Arial"/>
              <a:buNone/>
            </a:pPr>
            <a:endParaRPr sz="2400" b="0" i="0" u="none">
              <a:solidFill>
                <a:srgbClr val="000000"/>
              </a:solidFill>
              <a:latin typeface="Arial"/>
              <a:ea typeface="Arial"/>
              <a:cs typeface="Arial"/>
              <a:sym typeface="Arial"/>
            </a:endParaRPr>
          </a:p>
          <a:p>
            <a:pPr marL="341312" marR="0" lvl="0" indent="-341312" algn="l" rtl="0">
              <a:lnSpc>
                <a:spcPct val="93000"/>
              </a:lnSpc>
              <a:spcBef>
                <a:spcPts val="70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In case of deletion: Garbage Collection is used</a:t>
            </a:r>
            <a:endParaRPr/>
          </a:p>
          <a:p>
            <a:pPr marL="341312" marR="0" lvl="0" indent="-341312" algn="l" rtl="0">
              <a:lnSpc>
                <a:spcPct val="93000"/>
              </a:lnSpc>
              <a:spcBef>
                <a:spcPts val="70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In First Pass: Traversing the entire file and marking everything that can be accessed</a:t>
            </a:r>
            <a:endParaRPr/>
          </a:p>
          <a:p>
            <a:pPr marL="341312" marR="0" lvl="0" indent="-341312" algn="l" rtl="0">
              <a:lnSpc>
                <a:spcPct val="93000"/>
              </a:lnSpc>
              <a:spcBef>
                <a:spcPts val="700"/>
              </a:spcBef>
              <a:spcAft>
                <a:spcPts val="0"/>
              </a:spcAft>
              <a:buClr>
                <a:schemeClr val="dk1"/>
              </a:buClr>
              <a:buSzPts val="2400"/>
              <a:buFont typeface="Arial"/>
              <a:buNone/>
            </a:pPr>
            <a:endParaRPr sz="2400" b="0" i="0" u="none">
              <a:solidFill>
                <a:srgbClr val="000000"/>
              </a:solidFill>
              <a:latin typeface="Arial"/>
              <a:ea typeface="Arial"/>
              <a:cs typeface="Arial"/>
              <a:sym typeface="Arial"/>
            </a:endParaRPr>
          </a:p>
          <a:p>
            <a:pPr marL="341312" marR="0" lvl="0" indent="-341312" algn="l" rtl="0">
              <a:lnSpc>
                <a:spcPct val="93000"/>
              </a:lnSpc>
              <a:spcBef>
                <a:spcPts val="700"/>
              </a:spcBef>
              <a:spcAft>
                <a:spcPts val="0"/>
              </a:spcAft>
              <a:buClr>
                <a:srgbClr val="000000"/>
              </a:buClr>
              <a:buSzPts val="2400"/>
              <a:buFont typeface="Times New Roman"/>
              <a:buChar char="•"/>
            </a:pPr>
            <a:r>
              <a:rPr lang="en-US" sz="2400" b="0" i="0" u="none">
                <a:solidFill>
                  <a:srgbClr val="000000"/>
                </a:solidFill>
                <a:latin typeface="Arial"/>
                <a:ea typeface="Arial"/>
                <a:cs typeface="Arial"/>
                <a:sym typeface="Arial"/>
              </a:rPr>
              <a:t>In Second Pass: Collect everything that  is not marked as the free space</a:t>
            </a:r>
            <a:endParaRPr/>
          </a:p>
        </p:txBody>
      </p:sp>
      <p:sp>
        <p:nvSpPr>
          <p:cNvPr id="511" name="Google Shape;511;p42"/>
          <p:cNvSpPr txBox="1"/>
          <p:nvPr/>
        </p:nvSpPr>
        <p:spPr>
          <a:xfrm>
            <a:off x="0" y="152400"/>
            <a:ext cx="7769225" cy="762000"/>
          </a:xfrm>
          <a:prstGeom prst="rect">
            <a:avLst/>
          </a:prstGeom>
          <a:noFill/>
          <a:ln>
            <a:noFill/>
          </a:ln>
        </p:spPr>
        <p:txBody>
          <a:bodyPr spcFirstLastPara="1" wrap="square" lIns="90000" tIns="46800" rIns="90000" bIns="46800" anchor="b" anchorCtr="0">
            <a:noAutofit/>
          </a:bodyPr>
          <a:lstStyle/>
          <a:p>
            <a:pPr marL="0" marR="0" lvl="0" indent="0" algn="ctr" rtl="0">
              <a:lnSpc>
                <a:spcPct val="93000"/>
              </a:lnSpc>
              <a:spcBef>
                <a:spcPts val="0"/>
              </a:spcBef>
              <a:spcAft>
                <a:spcPts val="0"/>
              </a:spcAft>
              <a:buClr>
                <a:srgbClr val="993300"/>
              </a:buClr>
              <a:buSzPts val="3200"/>
              <a:buFont typeface="Arial"/>
              <a:buNone/>
            </a:pPr>
            <a:r>
              <a:rPr lang="en-US" sz="3200" b="1" i="0" u="none">
                <a:solidFill>
                  <a:srgbClr val="993300"/>
                </a:solidFill>
                <a:latin typeface="Arial"/>
                <a:ea typeface="Arial"/>
                <a:cs typeface="Arial"/>
                <a:sym typeface="Arial"/>
              </a:rPr>
              <a:t>General Graph Directories</a:t>
            </a:r>
            <a:endParaRPr/>
          </a:p>
        </p:txBody>
      </p:sp>
      <p:pic>
        <p:nvPicPr>
          <p:cNvPr id="512" name="Google Shape;512;p42"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513" name="Google Shape;513;p42"/>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43"/>
          <p:cNvSpPr txBox="1"/>
          <p:nvPr/>
        </p:nvSpPr>
        <p:spPr>
          <a:xfrm>
            <a:off x="685800" y="2286000"/>
            <a:ext cx="7769225" cy="1139825"/>
          </a:xfrm>
          <a:prstGeom prst="rect">
            <a:avLst/>
          </a:prstGeom>
          <a:noFill/>
          <a:ln>
            <a:noFill/>
          </a:ln>
        </p:spPr>
        <p:txBody>
          <a:bodyPr spcFirstLastPara="1" wrap="square" lIns="90000" tIns="46800" rIns="90000" bIns="46800" anchor="b" anchorCtr="0">
            <a:noAutofit/>
          </a:bodyPr>
          <a:lstStyle/>
          <a:p>
            <a:pPr marL="0" marR="0" lvl="0" indent="0" algn="ctr" rtl="0">
              <a:lnSpc>
                <a:spcPct val="93000"/>
              </a:lnSpc>
              <a:spcBef>
                <a:spcPts val="0"/>
              </a:spcBef>
              <a:spcAft>
                <a:spcPts val="0"/>
              </a:spcAft>
              <a:buClr>
                <a:srgbClr val="993300"/>
              </a:buClr>
              <a:buSzPts val="3200"/>
              <a:buFont typeface="Arial"/>
              <a:buNone/>
            </a:pPr>
            <a:r>
              <a:rPr lang="en-US" sz="3200" b="1" i="0" u="none">
                <a:solidFill>
                  <a:srgbClr val="993300"/>
                </a:solidFill>
                <a:latin typeface="Arial"/>
                <a:ea typeface="Arial"/>
                <a:cs typeface="Arial"/>
                <a:sym typeface="Arial"/>
              </a:rPr>
              <a:t>General Graph Directory</a:t>
            </a:r>
            <a:endParaRPr/>
          </a:p>
        </p:txBody>
      </p:sp>
      <p:pic>
        <p:nvPicPr>
          <p:cNvPr id="522" name="Google Shape;522;p43"/>
          <p:cNvPicPr preferRelativeResize="0"/>
          <p:nvPr/>
        </p:nvPicPr>
        <p:blipFill rotWithShape="1">
          <a:blip r:embed="rId3">
            <a:alphaModFix/>
          </a:blip>
          <a:srcRect/>
          <a:stretch/>
        </p:blipFill>
        <p:spPr>
          <a:xfrm>
            <a:off x="1258887" y="1447800"/>
            <a:ext cx="6619875" cy="4448175"/>
          </a:xfrm>
          <a:prstGeom prst="rect">
            <a:avLst/>
          </a:prstGeom>
          <a:noFill/>
          <a:ln>
            <a:noFill/>
          </a:ln>
        </p:spPr>
      </p:pic>
      <p:sp>
        <p:nvSpPr>
          <p:cNvPr id="523" name="Google Shape;523;p43"/>
          <p:cNvSpPr txBox="1"/>
          <p:nvPr/>
        </p:nvSpPr>
        <p:spPr>
          <a:xfrm>
            <a:off x="0" y="152400"/>
            <a:ext cx="7769225" cy="762000"/>
          </a:xfrm>
          <a:prstGeom prst="rect">
            <a:avLst/>
          </a:prstGeom>
          <a:noFill/>
          <a:ln>
            <a:noFill/>
          </a:ln>
        </p:spPr>
        <p:txBody>
          <a:bodyPr spcFirstLastPara="1" wrap="square" lIns="90000" tIns="46800" rIns="90000" bIns="46800" anchor="b" anchorCtr="0">
            <a:noAutofit/>
          </a:bodyPr>
          <a:lstStyle/>
          <a:p>
            <a:pPr marL="0" marR="0" lvl="0" indent="0" algn="ctr" rtl="0">
              <a:lnSpc>
                <a:spcPct val="93000"/>
              </a:lnSpc>
              <a:spcBef>
                <a:spcPts val="0"/>
              </a:spcBef>
              <a:spcAft>
                <a:spcPts val="0"/>
              </a:spcAft>
              <a:buClr>
                <a:srgbClr val="993300"/>
              </a:buClr>
              <a:buSzPts val="3200"/>
              <a:buFont typeface="Arial"/>
              <a:buNone/>
            </a:pPr>
            <a:r>
              <a:rPr lang="en-US" sz="3200" b="1" i="0" u="none">
                <a:solidFill>
                  <a:srgbClr val="993300"/>
                </a:solidFill>
                <a:latin typeface="Arial"/>
                <a:ea typeface="Arial"/>
                <a:cs typeface="Arial"/>
                <a:sym typeface="Arial"/>
              </a:rPr>
              <a:t>General Graph Directories</a:t>
            </a:r>
            <a:endParaRPr/>
          </a:p>
        </p:txBody>
      </p:sp>
      <p:sp>
        <p:nvSpPr>
          <p:cNvPr id="524" name="Google Shape;524;p43"/>
          <p:cNvSpPr txBox="1"/>
          <p:nvPr/>
        </p:nvSpPr>
        <p:spPr>
          <a:xfrm>
            <a:off x="381000" y="990600"/>
            <a:ext cx="8375650" cy="914400"/>
          </a:xfrm>
          <a:prstGeom prst="rect">
            <a:avLst/>
          </a:prstGeom>
          <a:noFill/>
          <a:ln>
            <a:noFill/>
          </a:ln>
        </p:spPr>
        <p:txBody>
          <a:bodyPr spcFirstLastPara="1" wrap="square" lIns="0" tIns="0" rIns="0" bIns="0" anchor="t" anchorCtr="0">
            <a:noAutofit/>
          </a:bodyPr>
          <a:lstStyle/>
          <a:p>
            <a:pPr marL="341312" marR="0" lvl="0" indent="-341312" algn="l" rtl="0">
              <a:lnSpc>
                <a:spcPct val="93000"/>
              </a:lnSpc>
              <a:spcBef>
                <a:spcPts val="0"/>
              </a:spcBef>
              <a:spcAft>
                <a:spcPts val="0"/>
              </a:spcAft>
              <a:buClr>
                <a:srgbClr val="000000"/>
              </a:buClr>
              <a:buSzPts val="1800"/>
              <a:buFont typeface="Times New Roman"/>
              <a:buChar char="•"/>
            </a:pPr>
            <a:r>
              <a:rPr lang="en-US" sz="1800" b="0" i="0" u="none">
                <a:solidFill>
                  <a:srgbClr val="000000"/>
                </a:solidFill>
                <a:latin typeface="Arial"/>
                <a:ea typeface="Arial"/>
                <a:cs typeface="Arial"/>
                <a:sym typeface="Arial"/>
              </a:rPr>
              <a:t>There can be cycle in the directory arrangement </a:t>
            </a:r>
            <a:endParaRPr/>
          </a:p>
        </p:txBody>
      </p:sp>
      <p:pic>
        <p:nvPicPr>
          <p:cNvPr id="525" name="Google Shape;525;p43" descr="Lovely Professional University - Wikipedia"/>
          <p:cNvPicPr preferRelativeResize="0"/>
          <p:nvPr/>
        </p:nvPicPr>
        <p:blipFill rotWithShape="1">
          <a:blip r:embed="rId4">
            <a:alphaModFix/>
          </a:blip>
          <a:srcRect/>
          <a:stretch/>
        </p:blipFill>
        <p:spPr>
          <a:xfrm>
            <a:off x="8388350" y="74612"/>
            <a:ext cx="704850" cy="701675"/>
          </a:xfrm>
          <a:prstGeom prst="rect">
            <a:avLst/>
          </a:prstGeom>
          <a:noFill/>
          <a:ln>
            <a:noFill/>
          </a:ln>
        </p:spPr>
      </p:pic>
      <p:sp>
        <p:nvSpPr>
          <p:cNvPr id="526" name="Google Shape;526;p43"/>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44"/>
          <p:cNvSpPr txBox="1"/>
          <p:nvPr/>
        </p:nvSpPr>
        <p:spPr>
          <a:xfrm>
            <a:off x="304800" y="381000"/>
            <a:ext cx="7769225" cy="609600"/>
          </a:xfrm>
          <a:prstGeom prst="rect">
            <a:avLst/>
          </a:prstGeom>
          <a:noFill/>
          <a:ln>
            <a:noFill/>
          </a:ln>
        </p:spPr>
        <p:txBody>
          <a:bodyPr spcFirstLastPara="1" wrap="square" lIns="90000" tIns="46800" rIns="90000" bIns="46800" anchor="b" anchorCtr="0">
            <a:noAutofit/>
          </a:bodyPr>
          <a:lstStyle/>
          <a:p>
            <a:pPr marL="0" marR="0" lvl="0" indent="0" algn="ctr" rtl="0">
              <a:lnSpc>
                <a:spcPct val="93000"/>
              </a:lnSpc>
              <a:spcBef>
                <a:spcPts val="0"/>
              </a:spcBef>
              <a:spcAft>
                <a:spcPts val="0"/>
              </a:spcAft>
              <a:buClr>
                <a:srgbClr val="993300"/>
              </a:buClr>
              <a:buSzPts val="3200"/>
              <a:buFont typeface="Arial"/>
              <a:buNone/>
            </a:pPr>
            <a:r>
              <a:rPr lang="en-US" sz="3200" b="1" i="0" u="none">
                <a:solidFill>
                  <a:srgbClr val="993300"/>
                </a:solidFill>
                <a:latin typeface="Arial"/>
                <a:ea typeface="Arial"/>
                <a:cs typeface="Arial"/>
                <a:sym typeface="Arial"/>
              </a:rPr>
              <a:t>Directory Implementation</a:t>
            </a:r>
            <a:endParaRPr/>
          </a:p>
        </p:txBody>
      </p:sp>
      <p:sp>
        <p:nvSpPr>
          <p:cNvPr id="535" name="Google Shape;535;p44"/>
          <p:cNvSpPr txBox="1"/>
          <p:nvPr/>
        </p:nvSpPr>
        <p:spPr>
          <a:xfrm>
            <a:off x="457200" y="1066800"/>
            <a:ext cx="8226425" cy="5334000"/>
          </a:xfrm>
          <a:prstGeom prst="rect">
            <a:avLst/>
          </a:prstGeom>
          <a:noFill/>
          <a:ln>
            <a:noFill/>
          </a:ln>
        </p:spPr>
        <p:txBody>
          <a:bodyPr spcFirstLastPara="1" wrap="square" lIns="0" tIns="0" rIns="0" bIns="0" anchor="t" anchorCtr="0">
            <a:noAutofit/>
          </a:bodyPr>
          <a:lstStyle/>
          <a:p>
            <a:pPr marL="341312" marR="0" lvl="0" indent="-341312" algn="l" rtl="0">
              <a:lnSpc>
                <a:spcPct val="93000"/>
              </a:lnSpc>
              <a:spcBef>
                <a:spcPts val="0"/>
              </a:spcBef>
              <a:spcAft>
                <a:spcPts val="0"/>
              </a:spcAft>
              <a:buClr>
                <a:srgbClr val="000000"/>
              </a:buClr>
              <a:buSzPts val="1800"/>
              <a:buFont typeface="Times New Roman"/>
              <a:buChar char="•"/>
            </a:pPr>
            <a:r>
              <a:rPr lang="en-US" sz="1800" b="0" i="0" u="none">
                <a:solidFill>
                  <a:srgbClr val="000000"/>
                </a:solidFill>
                <a:latin typeface="Arial"/>
                <a:ea typeface="Arial"/>
                <a:cs typeface="Arial"/>
                <a:sym typeface="Arial"/>
              </a:rPr>
              <a:t>Directories need to be fast to search, insert, and delete, with a minimum of wasted disk space.</a:t>
            </a:r>
            <a:endParaRPr/>
          </a:p>
          <a:p>
            <a:pPr marL="341312" marR="0" lvl="0" indent="-341312" algn="l" rtl="0">
              <a:lnSpc>
                <a:spcPct val="93000"/>
              </a:lnSpc>
              <a:spcBef>
                <a:spcPts val="70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1 Linear List</a:t>
            </a:r>
            <a:endParaRPr/>
          </a:p>
          <a:p>
            <a:pPr marL="341312" marR="0" lvl="0" indent="-341312" algn="l" rtl="0">
              <a:lnSpc>
                <a:spcPct val="93000"/>
              </a:lnSpc>
              <a:spcBef>
                <a:spcPts val="700"/>
              </a:spcBef>
              <a:spcAft>
                <a:spcPts val="0"/>
              </a:spcAft>
              <a:buClr>
                <a:srgbClr val="000000"/>
              </a:buClr>
              <a:buSzPts val="1800"/>
              <a:buFont typeface="Times New Roman"/>
              <a:buChar char="•"/>
            </a:pPr>
            <a:r>
              <a:rPr lang="en-US" sz="1800" b="0" i="0" u="none">
                <a:solidFill>
                  <a:srgbClr val="000000"/>
                </a:solidFill>
                <a:latin typeface="Arial"/>
                <a:ea typeface="Arial"/>
                <a:cs typeface="Arial"/>
                <a:sym typeface="Arial"/>
              </a:rPr>
              <a:t>A linear list is the simplest and easiest directory structure </a:t>
            </a:r>
            <a:endParaRPr/>
          </a:p>
          <a:p>
            <a:pPr marL="341312" marR="0" lvl="0" indent="-341312" algn="l" rtl="0">
              <a:lnSpc>
                <a:spcPct val="93000"/>
              </a:lnSpc>
              <a:spcBef>
                <a:spcPts val="700"/>
              </a:spcBef>
              <a:spcAft>
                <a:spcPts val="0"/>
              </a:spcAft>
              <a:buClr>
                <a:srgbClr val="000000"/>
              </a:buClr>
              <a:buSzPts val="1800"/>
              <a:buFont typeface="Times New Roman"/>
              <a:buChar char="•"/>
            </a:pPr>
            <a:r>
              <a:rPr lang="en-US" sz="1800" b="0" i="0" u="none">
                <a:solidFill>
                  <a:srgbClr val="000000"/>
                </a:solidFill>
                <a:latin typeface="Arial"/>
                <a:ea typeface="Arial"/>
                <a:cs typeface="Arial"/>
                <a:sym typeface="Arial"/>
              </a:rPr>
              <a:t>Finding a file requires a linear search.</a:t>
            </a:r>
            <a:endParaRPr/>
          </a:p>
          <a:p>
            <a:pPr marL="341312" marR="0" lvl="0" indent="-341312" algn="l" rtl="0">
              <a:lnSpc>
                <a:spcPct val="93000"/>
              </a:lnSpc>
              <a:spcBef>
                <a:spcPts val="700"/>
              </a:spcBef>
              <a:spcAft>
                <a:spcPts val="0"/>
              </a:spcAft>
              <a:buClr>
                <a:srgbClr val="000000"/>
              </a:buClr>
              <a:buSzPts val="1800"/>
              <a:buFont typeface="Times New Roman"/>
              <a:buChar char="•"/>
            </a:pPr>
            <a:r>
              <a:rPr lang="en-US" sz="1800" b="0" i="0" u="none">
                <a:solidFill>
                  <a:srgbClr val="000000"/>
                </a:solidFill>
                <a:latin typeface="Arial"/>
                <a:ea typeface="Arial"/>
                <a:cs typeface="Arial"/>
                <a:sym typeface="Arial"/>
              </a:rPr>
              <a:t>Deletions can be done by moving all or one entry to vacant position and deleting the pointer.</a:t>
            </a:r>
            <a:endParaRPr/>
          </a:p>
          <a:p>
            <a:pPr marL="341312" marR="0" lvl="0" indent="-341312" algn="l" rtl="0">
              <a:lnSpc>
                <a:spcPct val="93000"/>
              </a:lnSpc>
              <a:spcBef>
                <a:spcPts val="700"/>
              </a:spcBef>
              <a:spcAft>
                <a:spcPts val="0"/>
              </a:spcAft>
              <a:buClr>
                <a:schemeClr val="dk1"/>
              </a:buClr>
              <a:buSzPts val="1800"/>
              <a:buFont typeface="Arial"/>
              <a:buNone/>
            </a:pPr>
            <a:endParaRPr sz="1800" b="1" i="0" u="none">
              <a:solidFill>
                <a:srgbClr val="000000"/>
              </a:solidFill>
              <a:latin typeface="Arial"/>
              <a:ea typeface="Arial"/>
              <a:cs typeface="Arial"/>
              <a:sym typeface="Arial"/>
            </a:endParaRPr>
          </a:p>
          <a:p>
            <a:pPr marL="341312" marR="0" lvl="0" indent="-341312" algn="l" rtl="0">
              <a:lnSpc>
                <a:spcPct val="93000"/>
              </a:lnSpc>
              <a:spcBef>
                <a:spcPts val="700"/>
              </a:spcBef>
              <a:spcAft>
                <a:spcPts val="0"/>
              </a:spcAft>
              <a:buClr>
                <a:srgbClr val="000000"/>
              </a:buClr>
              <a:buSzPts val="1800"/>
              <a:buFont typeface="Arial"/>
              <a:buNone/>
            </a:pPr>
            <a:r>
              <a:rPr lang="en-US" sz="1800" b="1" i="0" u="none">
                <a:solidFill>
                  <a:srgbClr val="000000"/>
                </a:solidFill>
                <a:latin typeface="Arial"/>
                <a:ea typeface="Arial"/>
                <a:cs typeface="Arial"/>
                <a:sym typeface="Arial"/>
              </a:rPr>
              <a:t>2 Hash Table</a:t>
            </a:r>
            <a:endParaRPr/>
          </a:p>
          <a:p>
            <a:pPr marL="341312" marR="0" lvl="0" indent="-341312" algn="l" rtl="0">
              <a:lnSpc>
                <a:spcPct val="93000"/>
              </a:lnSpc>
              <a:spcBef>
                <a:spcPts val="700"/>
              </a:spcBef>
              <a:spcAft>
                <a:spcPts val="0"/>
              </a:spcAft>
              <a:buClr>
                <a:srgbClr val="000000"/>
              </a:buClr>
              <a:buSzPts val="1800"/>
              <a:buFont typeface="Times New Roman"/>
              <a:buChar char="•"/>
            </a:pPr>
            <a:r>
              <a:rPr lang="en-US" sz="1800" b="0" i="0" u="none">
                <a:solidFill>
                  <a:srgbClr val="000000"/>
                </a:solidFill>
                <a:latin typeface="Arial"/>
                <a:ea typeface="Arial"/>
                <a:cs typeface="Arial"/>
                <a:sym typeface="Arial"/>
              </a:rPr>
              <a:t>A hash table can also be used to speed up searches.</a:t>
            </a:r>
            <a:endParaRPr/>
          </a:p>
          <a:p>
            <a:pPr marL="341312" marR="0" lvl="0" indent="-341312" algn="l" rtl="0">
              <a:lnSpc>
                <a:spcPct val="93000"/>
              </a:lnSpc>
              <a:spcBef>
                <a:spcPts val="700"/>
              </a:spcBef>
              <a:spcAft>
                <a:spcPts val="0"/>
              </a:spcAft>
              <a:buClr>
                <a:srgbClr val="000000"/>
              </a:buClr>
              <a:buSzPts val="1800"/>
              <a:buFont typeface="Times New Roman"/>
              <a:buChar char="•"/>
            </a:pPr>
            <a:r>
              <a:rPr lang="en-US" sz="1800" b="0" i="0" u="none">
                <a:solidFill>
                  <a:srgbClr val="000000"/>
                </a:solidFill>
                <a:latin typeface="Arial"/>
                <a:ea typeface="Arial"/>
                <a:cs typeface="Arial"/>
                <a:sym typeface="Arial"/>
              </a:rPr>
              <a:t>Implementation is by using Hash value.</a:t>
            </a:r>
            <a:endParaRPr/>
          </a:p>
          <a:p>
            <a:pPr marL="341312" marR="0" lvl="0" indent="-341312" algn="l" rtl="0">
              <a:lnSpc>
                <a:spcPct val="93000"/>
              </a:lnSpc>
              <a:spcBef>
                <a:spcPts val="700"/>
              </a:spcBef>
              <a:spcAft>
                <a:spcPts val="0"/>
              </a:spcAft>
              <a:buClr>
                <a:srgbClr val="000000"/>
              </a:buClr>
              <a:buSzPts val="1800"/>
              <a:buFont typeface="Times New Roman"/>
              <a:buChar char="•"/>
            </a:pPr>
            <a:r>
              <a:rPr lang="en-US" sz="1800" b="1" i="0" u="none">
                <a:solidFill>
                  <a:srgbClr val="000000"/>
                </a:solidFill>
                <a:latin typeface="Arial"/>
                <a:ea typeface="Arial"/>
                <a:cs typeface="Arial"/>
                <a:sym typeface="Arial"/>
              </a:rPr>
              <a:t>(Division/Variant Method)</a:t>
            </a:r>
            <a:endParaRPr/>
          </a:p>
          <a:p>
            <a:pPr marL="341312" marR="0" lvl="0" indent="-341312" algn="l" rtl="0">
              <a:lnSpc>
                <a:spcPct val="93000"/>
              </a:lnSpc>
              <a:spcBef>
                <a:spcPts val="700"/>
              </a:spcBef>
              <a:spcAft>
                <a:spcPts val="0"/>
              </a:spcAft>
              <a:buClr>
                <a:srgbClr val="000000"/>
              </a:buClr>
              <a:buSzPts val="1800"/>
              <a:buFont typeface="Arial"/>
              <a:buNone/>
            </a:pPr>
            <a:br>
              <a:rPr lang="en-US" sz="1800" b="0" i="0" u="none">
                <a:solidFill>
                  <a:srgbClr val="000000"/>
                </a:solidFill>
                <a:latin typeface="Arial"/>
                <a:ea typeface="Arial"/>
                <a:cs typeface="Arial"/>
                <a:sym typeface="Arial"/>
              </a:rPr>
            </a:br>
            <a:endParaRPr/>
          </a:p>
        </p:txBody>
      </p:sp>
      <p:pic>
        <p:nvPicPr>
          <p:cNvPr id="536" name="Google Shape;536;p44"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537" name="Google Shape;537;p44"/>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5"/>
          <p:cNvSpPr txBox="1">
            <a:spLocks noGrp="1"/>
          </p:cNvSpPr>
          <p:nvPr>
            <p:ph type="title"/>
          </p:nvPr>
        </p:nvSpPr>
        <p:spPr>
          <a:xfrm>
            <a:off x="611187" y="301625"/>
            <a:ext cx="7653337"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800"/>
              <a:buFont typeface="Times New Roman"/>
              <a:buNone/>
            </a:pPr>
            <a:r>
              <a:rPr lang="en-US" sz="2800" b="0" i="0" u="none">
                <a:solidFill>
                  <a:schemeClr val="dk1"/>
                </a:solidFill>
                <a:latin typeface="Times New Roman"/>
                <a:ea typeface="Times New Roman"/>
                <a:cs typeface="Times New Roman"/>
                <a:sym typeface="Times New Roman"/>
              </a:rPr>
              <a:t>        Four Components of a Computer System</a:t>
            </a:r>
            <a:endParaRPr/>
          </a:p>
        </p:txBody>
      </p:sp>
      <p:pic>
        <p:nvPicPr>
          <p:cNvPr id="122" name="Google Shape;122;p5"/>
          <p:cNvPicPr preferRelativeResize="0"/>
          <p:nvPr/>
        </p:nvPicPr>
        <p:blipFill rotWithShape="1">
          <a:blip r:embed="rId3">
            <a:alphaModFix/>
          </a:blip>
          <a:srcRect/>
          <a:stretch/>
        </p:blipFill>
        <p:spPr>
          <a:xfrm>
            <a:off x="1400962" y="1280312"/>
            <a:ext cx="6342062" cy="4394200"/>
          </a:xfrm>
          <a:prstGeom prst="rect">
            <a:avLst/>
          </a:prstGeom>
          <a:noFill/>
          <a:ln>
            <a:noFill/>
          </a:ln>
        </p:spPr>
      </p:pic>
      <p:pic>
        <p:nvPicPr>
          <p:cNvPr id="123" name="Google Shape;123;p5" descr="Lovely Professional University - Wikipedia"/>
          <p:cNvPicPr preferRelativeResize="0"/>
          <p:nvPr/>
        </p:nvPicPr>
        <p:blipFill rotWithShape="1">
          <a:blip r:embed="rId4">
            <a:alphaModFix/>
          </a:blip>
          <a:srcRect/>
          <a:stretch/>
        </p:blipFill>
        <p:spPr>
          <a:xfrm>
            <a:off x="8388350" y="74612"/>
            <a:ext cx="704850" cy="701675"/>
          </a:xfrm>
          <a:prstGeom prst="rect">
            <a:avLst/>
          </a:prstGeom>
          <a:noFill/>
          <a:ln>
            <a:noFill/>
          </a:ln>
        </p:spPr>
      </p:pic>
      <p:sp>
        <p:nvSpPr>
          <p:cNvPr id="124" name="Google Shape;124;p5"/>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5"/>
          <p:cNvSpPr txBox="1">
            <a:spLocks noGrp="1"/>
          </p:cNvSpPr>
          <p:nvPr>
            <p:ph type="title"/>
          </p:nvPr>
        </p:nvSpPr>
        <p:spPr>
          <a:xfrm>
            <a:off x="457200" y="274637"/>
            <a:ext cx="8229600" cy="50958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Times New Roman"/>
              <a:buNone/>
            </a:pPr>
            <a:r>
              <a:rPr lang="en-US" sz="3200" b="0" i="0" u="none">
                <a:solidFill>
                  <a:schemeClr val="dk1"/>
                </a:solidFill>
                <a:latin typeface="Times New Roman"/>
                <a:ea typeface="Times New Roman"/>
                <a:cs typeface="Times New Roman"/>
                <a:sym typeface="Times New Roman"/>
              </a:rPr>
              <a:t>Bootloader</a:t>
            </a:r>
            <a:endParaRPr/>
          </a:p>
        </p:txBody>
      </p:sp>
      <p:sp>
        <p:nvSpPr>
          <p:cNvPr id="544" name="Google Shape;544;p45"/>
          <p:cNvSpPr txBox="1">
            <a:spLocks noGrp="1"/>
          </p:cNvSpPr>
          <p:nvPr>
            <p:ph type="body" idx="1"/>
          </p:nvPr>
        </p:nvSpPr>
        <p:spPr>
          <a:xfrm>
            <a:off x="457200" y="981088"/>
            <a:ext cx="8229600" cy="5145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000"/>
              <a:buFont typeface="Arial"/>
              <a:buChar char="•"/>
            </a:pPr>
            <a:r>
              <a:rPr lang="en-US" sz="2000" b="0" i="0" u="none" dirty="0">
                <a:solidFill>
                  <a:schemeClr val="dk1"/>
                </a:solidFill>
                <a:latin typeface="Times New Roman"/>
                <a:ea typeface="Times New Roman"/>
                <a:cs typeface="Times New Roman"/>
                <a:sym typeface="Times New Roman"/>
              </a:rPr>
              <a:t>A boot loader, also called a boot manager, is a small program that places the operating system (OS) of a computer into memory. </a:t>
            </a:r>
            <a:endParaRPr sz="2000" b="0" i="0" u="none" dirty="0">
              <a:solidFill>
                <a:schemeClr val="dk1"/>
              </a:solidFill>
              <a:latin typeface="Times New Roman"/>
              <a:ea typeface="Times New Roman"/>
              <a:cs typeface="Times New Roman"/>
              <a:sym typeface="Times New Roman"/>
            </a:endParaRPr>
          </a:p>
          <a:p>
            <a:pPr marL="342900" marR="0" lvl="0" indent="0" algn="just" rtl="0">
              <a:lnSpc>
                <a:spcPct val="100000"/>
              </a:lnSpc>
              <a:spcBef>
                <a:spcPts val="0"/>
              </a:spcBef>
              <a:spcAft>
                <a:spcPts val="0"/>
              </a:spcAft>
              <a:buNone/>
            </a:pPr>
            <a:endParaRPr sz="2000" dirty="0">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chemeClr val="dk1"/>
              </a:buClr>
              <a:buSzPts val="2000"/>
              <a:buFont typeface="Arial"/>
              <a:buChar char="•"/>
            </a:pPr>
            <a:r>
              <a:rPr lang="en-US" sz="2000" b="0" i="0" u="none" dirty="0">
                <a:solidFill>
                  <a:schemeClr val="dk1"/>
                </a:solidFill>
                <a:latin typeface="Times New Roman"/>
                <a:ea typeface="Times New Roman"/>
                <a:cs typeface="Times New Roman"/>
                <a:sym typeface="Times New Roman"/>
              </a:rPr>
              <a:t>When a computer is powered-up or restarted, the basic input/output system (BIOS) performs some initial tests, and then transfers control to the Master Boot Record (MBR) where the boot loader resides. </a:t>
            </a:r>
            <a:endParaRPr sz="2000" b="0" i="0" u="none" dirty="0">
              <a:solidFill>
                <a:schemeClr val="dk1"/>
              </a:solidFill>
              <a:latin typeface="Times New Roman"/>
              <a:ea typeface="Times New Roman"/>
              <a:cs typeface="Times New Roman"/>
              <a:sym typeface="Times New Roman"/>
            </a:endParaRPr>
          </a:p>
          <a:p>
            <a:pPr marL="342900" marR="0" lvl="0" indent="0" algn="just" rtl="0">
              <a:lnSpc>
                <a:spcPct val="100000"/>
              </a:lnSpc>
              <a:spcBef>
                <a:spcPts val="0"/>
              </a:spcBef>
              <a:spcAft>
                <a:spcPts val="0"/>
              </a:spcAft>
              <a:buNone/>
            </a:pPr>
            <a:endParaRPr sz="2000" dirty="0">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chemeClr val="dk1"/>
              </a:buClr>
              <a:buSzPts val="2000"/>
              <a:buFont typeface="Arial"/>
              <a:buChar char="•"/>
            </a:pPr>
            <a:r>
              <a:rPr lang="en-US" sz="2000" b="0" i="0" u="none" dirty="0">
                <a:solidFill>
                  <a:schemeClr val="dk1"/>
                </a:solidFill>
                <a:latin typeface="Times New Roman"/>
                <a:ea typeface="Times New Roman"/>
                <a:cs typeface="Times New Roman"/>
                <a:sym typeface="Times New Roman"/>
              </a:rPr>
              <a:t>Most new computers are shipped with boot loaders for some version of Microsoft Windows or the Mac OS. </a:t>
            </a:r>
            <a:endParaRPr sz="2000" b="0" i="0" u="none" dirty="0">
              <a:solidFill>
                <a:schemeClr val="dk1"/>
              </a:solidFill>
              <a:latin typeface="Times New Roman"/>
              <a:ea typeface="Times New Roman"/>
              <a:cs typeface="Times New Roman"/>
              <a:sym typeface="Times New Roman"/>
            </a:endParaRPr>
          </a:p>
          <a:p>
            <a:pPr marL="342900" marR="0" lvl="0" indent="0" algn="just" rtl="0">
              <a:lnSpc>
                <a:spcPct val="100000"/>
              </a:lnSpc>
              <a:spcBef>
                <a:spcPts val="0"/>
              </a:spcBef>
              <a:spcAft>
                <a:spcPts val="0"/>
              </a:spcAft>
              <a:buNone/>
            </a:pPr>
            <a:endParaRPr sz="2000" dirty="0">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chemeClr val="dk1"/>
              </a:buClr>
              <a:buSzPts val="2000"/>
              <a:buFont typeface="Arial"/>
              <a:buChar char="•"/>
            </a:pPr>
            <a:r>
              <a:rPr lang="en-US" sz="2000" b="0" i="0" u="none" dirty="0">
                <a:solidFill>
                  <a:schemeClr val="dk1"/>
                </a:solidFill>
                <a:latin typeface="Times New Roman"/>
                <a:ea typeface="Times New Roman"/>
                <a:cs typeface="Times New Roman"/>
                <a:sym typeface="Times New Roman"/>
              </a:rPr>
              <a:t>If a computer is to be used with Linux, a special boot loader must be installed.</a:t>
            </a:r>
            <a:endParaRPr dirty="0"/>
          </a:p>
          <a:p>
            <a:pPr marL="342900" marR="0" lvl="0" indent="0" algn="just" rtl="0">
              <a:lnSpc>
                <a:spcPct val="100000"/>
              </a:lnSpc>
              <a:spcBef>
                <a:spcPts val="400"/>
              </a:spcBef>
              <a:spcAft>
                <a:spcPts val="0"/>
              </a:spcAft>
              <a:buNone/>
            </a:pPr>
            <a:endParaRPr dirty="0"/>
          </a:p>
        </p:txBody>
      </p:sp>
      <p:sp>
        <p:nvSpPr>
          <p:cNvPr id="545" name="Google Shape;545;p4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50</a:t>
            </a:fld>
            <a:endParaRPr/>
          </a:p>
        </p:txBody>
      </p:sp>
      <p:pic>
        <p:nvPicPr>
          <p:cNvPr id="546" name="Google Shape;546;p45"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547" name="Google Shape;547;p45"/>
          <p:cNvSpPr txBox="1"/>
          <p:nvPr/>
        </p:nvSpPr>
        <p:spPr>
          <a:xfrm>
            <a:off x="457200" y="6307137"/>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g13ffeccf302_0_35"/>
          <p:cNvSpPr txBox="1">
            <a:spLocks noGrp="1"/>
          </p:cNvSpPr>
          <p:nvPr>
            <p:ph type="title"/>
          </p:nvPr>
        </p:nvSpPr>
        <p:spPr>
          <a:xfrm>
            <a:off x="457200" y="274637"/>
            <a:ext cx="8229600" cy="509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Times New Roman"/>
              <a:buNone/>
            </a:pPr>
            <a:r>
              <a:rPr lang="en-US" sz="3200" b="0" i="0" u="none">
                <a:solidFill>
                  <a:schemeClr val="dk1"/>
                </a:solidFill>
                <a:latin typeface="Times New Roman"/>
                <a:ea typeface="Times New Roman"/>
                <a:cs typeface="Times New Roman"/>
                <a:sym typeface="Times New Roman"/>
              </a:rPr>
              <a:t>Bootloader</a:t>
            </a:r>
            <a:endParaRPr/>
          </a:p>
        </p:txBody>
      </p:sp>
      <p:sp>
        <p:nvSpPr>
          <p:cNvPr id="554" name="Google Shape;554;g13ffeccf302_0_35"/>
          <p:cNvSpPr txBox="1">
            <a:spLocks noGrp="1"/>
          </p:cNvSpPr>
          <p:nvPr>
            <p:ph type="body" idx="1"/>
          </p:nvPr>
        </p:nvSpPr>
        <p:spPr>
          <a:xfrm>
            <a:off x="457200" y="965963"/>
            <a:ext cx="8229600" cy="51603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400"/>
              </a:spcBef>
              <a:spcAft>
                <a:spcPts val="0"/>
              </a:spcAft>
              <a:buClr>
                <a:schemeClr val="dk1"/>
              </a:buClr>
              <a:buSzPts val="2000"/>
              <a:buFont typeface="Arial"/>
              <a:buChar char="•"/>
            </a:pPr>
            <a:r>
              <a:rPr lang="en-US" sz="2000" dirty="0">
                <a:latin typeface="Times New Roman"/>
                <a:ea typeface="Times New Roman"/>
                <a:cs typeface="Times New Roman"/>
                <a:sym typeface="Times New Roman"/>
              </a:rPr>
              <a:t>T</a:t>
            </a:r>
            <a:r>
              <a:rPr lang="en-US" sz="2000" b="0" i="0" u="none" dirty="0">
                <a:solidFill>
                  <a:schemeClr val="dk1"/>
                </a:solidFill>
                <a:latin typeface="Times New Roman"/>
                <a:ea typeface="Times New Roman"/>
                <a:cs typeface="Times New Roman"/>
                <a:sym typeface="Times New Roman"/>
              </a:rPr>
              <a:t>he two most common boot loaders are known as:</a:t>
            </a:r>
            <a:endParaRPr sz="2000" b="0" i="0" u="none" dirty="0">
              <a:solidFill>
                <a:schemeClr val="dk1"/>
              </a:solidFill>
              <a:latin typeface="Times New Roman"/>
              <a:ea typeface="Times New Roman"/>
              <a:cs typeface="Times New Roman"/>
              <a:sym typeface="Times New Roman"/>
            </a:endParaRPr>
          </a:p>
          <a:p>
            <a:pPr marL="742950" marR="0" lvl="1" indent="-298450" algn="just" rtl="0">
              <a:lnSpc>
                <a:spcPct val="100000"/>
              </a:lnSpc>
              <a:spcBef>
                <a:spcPts val="400"/>
              </a:spcBef>
              <a:spcAft>
                <a:spcPts val="0"/>
              </a:spcAft>
              <a:buClr>
                <a:schemeClr val="dk1"/>
              </a:buClr>
              <a:buSzPts val="2000"/>
              <a:buFont typeface="Arial"/>
              <a:buChar char="–"/>
            </a:pPr>
            <a:r>
              <a:rPr lang="en-US" sz="2000" b="0" i="0" u="none" dirty="0">
                <a:solidFill>
                  <a:schemeClr val="dk1"/>
                </a:solidFill>
                <a:latin typeface="Times New Roman"/>
                <a:ea typeface="Times New Roman"/>
                <a:cs typeface="Times New Roman"/>
                <a:sym typeface="Times New Roman"/>
              </a:rPr>
              <a:t>LILO (</a:t>
            </a:r>
            <a:r>
              <a:rPr lang="en-US" sz="2000" b="0" i="0" u="none" dirty="0" err="1">
                <a:solidFill>
                  <a:schemeClr val="dk1"/>
                </a:solidFill>
                <a:latin typeface="Times New Roman"/>
                <a:ea typeface="Times New Roman"/>
                <a:cs typeface="Times New Roman"/>
                <a:sym typeface="Times New Roman"/>
              </a:rPr>
              <a:t>LInux</a:t>
            </a:r>
            <a:r>
              <a:rPr lang="en-US" sz="2000" b="0" i="0" u="none" dirty="0">
                <a:solidFill>
                  <a:schemeClr val="dk1"/>
                </a:solidFill>
                <a:latin typeface="Times New Roman"/>
                <a:ea typeface="Times New Roman"/>
                <a:cs typeface="Times New Roman"/>
                <a:sym typeface="Times New Roman"/>
              </a:rPr>
              <a:t> </a:t>
            </a:r>
            <a:r>
              <a:rPr lang="en-US" sz="2000" b="0" i="0" u="none" dirty="0" err="1">
                <a:solidFill>
                  <a:schemeClr val="dk1"/>
                </a:solidFill>
                <a:latin typeface="Times New Roman"/>
                <a:ea typeface="Times New Roman"/>
                <a:cs typeface="Times New Roman"/>
                <a:sym typeface="Times New Roman"/>
              </a:rPr>
              <a:t>LOader</a:t>
            </a:r>
            <a:r>
              <a:rPr lang="en-US" sz="2000" b="0" i="0" u="none" dirty="0">
                <a:solidFill>
                  <a:schemeClr val="dk1"/>
                </a:solidFill>
                <a:latin typeface="Times New Roman"/>
                <a:ea typeface="Times New Roman"/>
                <a:cs typeface="Times New Roman"/>
                <a:sym typeface="Times New Roman"/>
              </a:rPr>
              <a:t>) and </a:t>
            </a:r>
            <a:endParaRPr sz="2000" b="0" i="0" u="none" dirty="0">
              <a:solidFill>
                <a:schemeClr val="dk1"/>
              </a:solidFill>
              <a:latin typeface="Times New Roman"/>
              <a:ea typeface="Times New Roman"/>
              <a:cs typeface="Times New Roman"/>
              <a:sym typeface="Times New Roman"/>
            </a:endParaRPr>
          </a:p>
          <a:p>
            <a:pPr marL="742950" marR="0" lvl="1" indent="-298450" algn="just" rtl="0">
              <a:lnSpc>
                <a:spcPct val="100000"/>
              </a:lnSpc>
              <a:spcBef>
                <a:spcPts val="400"/>
              </a:spcBef>
              <a:spcAft>
                <a:spcPts val="0"/>
              </a:spcAft>
              <a:buClr>
                <a:schemeClr val="dk1"/>
              </a:buClr>
              <a:buSzPts val="2000"/>
              <a:buFont typeface="Arial"/>
              <a:buChar char="–"/>
            </a:pPr>
            <a:r>
              <a:rPr lang="en-US" sz="2000" b="0" i="0" u="none" dirty="0">
                <a:solidFill>
                  <a:schemeClr val="dk1"/>
                </a:solidFill>
                <a:latin typeface="Times New Roman"/>
                <a:ea typeface="Times New Roman"/>
                <a:cs typeface="Times New Roman"/>
                <a:sym typeface="Times New Roman"/>
              </a:rPr>
              <a:t>LOADLIN (LOAD </a:t>
            </a:r>
            <a:r>
              <a:rPr lang="en-US" sz="2000" b="0" i="0" u="none" dirty="0" err="1">
                <a:solidFill>
                  <a:schemeClr val="dk1"/>
                </a:solidFill>
                <a:latin typeface="Times New Roman"/>
                <a:ea typeface="Times New Roman"/>
                <a:cs typeface="Times New Roman"/>
                <a:sym typeface="Times New Roman"/>
              </a:rPr>
              <a:t>LINux</a:t>
            </a:r>
            <a:r>
              <a:rPr lang="en-US" sz="2000" b="0" i="0" u="none" dirty="0">
                <a:solidFill>
                  <a:schemeClr val="dk1"/>
                </a:solidFill>
                <a:latin typeface="Times New Roman"/>
                <a:ea typeface="Times New Roman"/>
                <a:cs typeface="Times New Roman"/>
                <a:sym typeface="Times New Roman"/>
              </a:rPr>
              <a:t>). </a:t>
            </a:r>
            <a:endParaRPr sz="2000" b="0" i="0" u="none" dirty="0">
              <a:solidFill>
                <a:schemeClr val="dk1"/>
              </a:solidFill>
              <a:latin typeface="Times New Roman"/>
              <a:ea typeface="Times New Roman"/>
              <a:cs typeface="Times New Roman"/>
              <a:sym typeface="Times New Roman"/>
            </a:endParaRPr>
          </a:p>
          <a:p>
            <a:pPr marL="0" marR="0" lvl="0" indent="0" algn="just" rtl="0">
              <a:lnSpc>
                <a:spcPct val="100000"/>
              </a:lnSpc>
              <a:spcBef>
                <a:spcPts val="400"/>
              </a:spcBef>
              <a:spcAft>
                <a:spcPts val="0"/>
              </a:spcAft>
              <a:buNone/>
            </a:pPr>
            <a:r>
              <a:rPr lang="en-US" sz="2000" b="0" i="0" u="none" dirty="0">
                <a:solidFill>
                  <a:schemeClr val="dk1"/>
                </a:solidFill>
                <a:latin typeface="Times New Roman"/>
                <a:ea typeface="Times New Roman"/>
                <a:cs typeface="Times New Roman"/>
                <a:sym typeface="Times New Roman"/>
              </a:rPr>
              <a:t>An alternative bootloader, called GRUB (</a:t>
            </a:r>
            <a:r>
              <a:rPr lang="en-US" sz="2000" b="0" i="0" u="none" dirty="0" err="1">
                <a:solidFill>
                  <a:schemeClr val="dk1"/>
                </a:solidFill>
                <a:latin typeface="Times New Roman"/>
                <a:ea typeface="Times New Roman"/>
                <a:cs typeface="Times New Roman"/>
                <a:sym typeface="Times New Roman"/>
              </a:rPr>
              <a:t>GRand</a:t>
            </a:r>
            <a:r>
              <a:rPr lang="en-US" sz="2000" b="0" i="0" u="none" dirty="0">
                <a:solidFill>
                  <a:schemeClr val="dk1"/>
                </a:solidFill>
                <a:latin typeface="Times New Roman"/>
                <a:ea typeface="Times New Roman"/>
                <a:cs typeface="Times New Roman"/>
                <a:sym typeface="Times New Roman"/>
              </a:rPr>
              <a:t> Unified Bootloader), is used with Red Hat Linux. </a:t>
            </a:r>
            <a:endParaRPr sz="2000" b="0" i="0" u="none" dirty="0">
              <a:solidFill>
                <a:schemeClr val="dk1"/>
              </a:solidFill>
              <a:latin typeface="Times New Roman"/>
              <a:ea typeface="Times New Roman"/>
              <a:cs typeface="Times New Roman"/>
              <a:sym typeface="Times New Roman"/>
            </a:endParaRPr>
          </a:p>
          <a:p>
            <a:pPr marL="0" marR="0" lvl="0" indent="0" algn="just" rtl="0">
              <a:lnSpc>
                <a:spcPct val="100000"/>
              </a:lnSpc>
              <a:spcBef>
                <a:spcPts val="400"/>
              </a:spcBef>
              <a:spcAft>
                <a:spcPts val="0"/>
              </a:spcAft>
              <a:buNone/>
            </a:pPr>
            <a:endParaRPr sz="2000" dirty="0">
              <a:latin typeface="Times New Roman"/>
              <a:ea typeface="Times New Roman"/>
              <a:cs typeface="Times New Roman"/>
              <a:sym typeface="Times New Roman"/>
            </a:endParaRPr>
          </a:p>
          <a:p>
            <a:pPr marL="0" marR="0" lvl="0" indent="0" algn="just" rtl="0">
              <a:lnSpc>
                <a:spcPct val="100000"/>
              </a:lnSpc>
              <a:spcBef>
                <a:spcPts val="400"/>
              </a:spcBef>
              <a:spcAft>
                <a:spcPts val="0"/>
              </a:spcAft>
              <a:buNone/>
            </a:pPr>
            <a:r>
              <a:rPr lang="en-US" sz="2000" b="0" i="0" u="none" dirty="0">
                <a:solidFill>
                  <a:schemeClr val="dk1"/>
                </a:solidFill>
                <a:latin typeface="Times New Roman"/>
                <a:ea typeface="Times New Roman"/>
                <a:cs typeface="Times New Roman"/>
                <a:sym typeface="Times New Roman"/>
              </a:rPr>
              <a:t>LILO is the most popular boot loader among computer users that employs Linux as the main, or only, operating system.</a:t>
            </a:r>
            <a:endParaRPr dirty="0"/>
          </a:p>
        </p:txBody>
      </p:sp>
      <p:sp>
        <p:nvSpPr>
          <p:cNvPr id="555" name="Google Shape;555;g13ffeccf302_0_35"/>
          <p:cNvSpPr txBox="1"/>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51</a:t>
            </a:fld>
            <a:endParaRPr/>
          </a:p>
        </p:txBody>
      </p:sp>
      <p:pic>
        <p:nvPicPr>
          <p:cNvPr id="556" name="Google Shape;556;g13ffeccf302_0_35"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557" name="Google Shape;557;g13ffeccf302_0_35"/>
          <p:cNvSpPr txBox="1"/>
          <p:nvPr/>
        </p:nvSpPr>
        <p:spPr>
          <a:xfrm>
            <a:off x="457200" y="6307137"/>
            <a:ext cx="8505900" cy="461700"/>
          </a:xfrm>
          <a:prstGeom prst="rect">
            <a:avLst/>
          </a:prstGeom>
          <a:solidFill>
            <a:srgbClr val="F79646"/>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g13ffeccf302_0_44"/>
          <p:cNvSpPr txBox="1">
            <a:spLocks noGrp="1"/>
          </p:cNvSpPr>
          <p:nvPr>
            <p:ph type="title"/>
          </p:nvPr>
        </p:nvSpPr>
        <p:spPr>
          <a:xfrm>
            <a:off x="457200" y="274637"/>
            <a:ext cx="8229600" cy="509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Times New Roman"/>
              <a:buNone/>
            </a:pPr>
            <a:r>
              <a:rPr lang="en-US" sz="3200" b="0" i="0" u="none">
                <a:solidFill>
                  <a:schemeClr val="dk1"/>
                </a:solidFill>
                <a:latin typeface="Times New Roman"/>
                <a:ea typeface="Times New Roman"/>
                <a:cs typeface="Times New Roman"/>
                <a:sym typeface="Times New Roman"/>
              </a:rPr>
              <a:t>Bootloader</a:t>
            </a:r>
            <a:endParaRPr/>
          </a:p>
        </p:txBody>
      </p:sp>
      <p:sp>
        <p:nvSpPr>
          <p:cNvPr id="564" name="Google Shape;564;g13ffeccf302_0_44"/>
          <p:cNvSpPr txBox="1">
            <a:spLocks noGrp="1"/>
          </p:cNvSpPr>
          <p:nvPr>
            <p:ph type="body" idx="1"/>
          </p:nvPr>
        </p:nvSpPr>
        <p:spPr>
          <a:xfrm>
            <a:off x="457200" y="965963"/>
            <a:ext cx="8229600" cy="51603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LOADLIN is preferred by some users whose computers have multiple operating systems, and who spend relatively little time in Linux.</a:t>
            </a:r>
            <a:endParaRPr sz="2000">
              <a:latin typeface="Times New Roman"/>
              <a:ea typeface="Times New Roman"/>
              <a:cs typeface="Times New Roman"/>
              <a:sym typeface="Times New Roman"/>
            </a:endParaRPr>
          </a:p>
          <a:p>
            <a:pPr marL="342900" marR="0" lvl="0" indent="0" algn="just" rtl="0">
              <a:lnSpc>
                <a:spcPct val="100000"/>
              </a:lnSpc>
              <a:spcBef>
                <a:spcPts val="400"/>
              </a:spcBef>
              <a:spcAft>
                <a:spcPts val="0"/>
              </a:spcAft>
              <a:buNone/>
            </a:pPr>
            <a:endParaRPr sz="2000">
              <a:latin typeface="Times New Roman"/>
              <a:ea typeface="Times New Roman"/>
              <a:cs typeface="Times New Roman"/>
              <a:sym typeface="Times New Roman"/>
            </a:endParaRPr>
          </a:p>
          <a:p>
            <a:pPr marL="342900" marR="0" lvl="0" indent="-342900" algn="just"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LOADLIN is sometimes used as a backup boot loader for Linux in case LILO fails. </a:t>
            </a:r>
            <a:endParaRPr sz="2000" b="0" i="0" u="none">
              <a:solidFill>
                <a:schemeClr val="dk1"/>
              </a:solidFill>
              <a:latin typeface="Times New Roman"/>
              <a:ea typeface="Times New Roman"/>
              <a:cs typeface="Times New Roman"/>
              <a:sym typeface="Times New Roman"/>
            </a:endParaRPr>
          </a:p>
          <a:p>
            <a:pPr marL="342900" marR="0" lvl="0" indent="0" algn="just" rtl="0">
              <a:lnSpc>
                <a:spcPct val="100000"/>
              </a:lnSpc>
              <a:spcBef>
                <a:spcPts val="400"/>
              </a:spcBef>
              <a:spcAft>
                <a:spcPts val="0"/>
              </a:spcAft>
              <a:buNone/>
            </a:pPr>
            <a:endParaRPr sz="2000">
              <a:latin typeface="Times New Roman"/>
              <a:ea typeface="Times New Roman"/>
              <a:cs typeface="Times New Roman"/>
              <a:sym typeface="Times New Roman"/>
            </a:endParaRPr>
          </a:p>
          <a:p>
            <a:pPr marL="342900" marR="0" lvl="0" indent="-342900" algn="just"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GRUB is preferred by many users of Red Hat Linux, because it is the default boot loader for that distribution.</a:t>
            </a:r>
            <a:endParaRPr/>
          </a:p>
        </p:txBody>
      </p:sp>
      <p:sp>
        <p:nvSpPr>
          <p:cNvPr id="565" name="Google Shape;565;g13ffeccf302_0_44"/>
          <p:cNvSpPr txBox="1"/>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52</a:t>
            </a:fld>
            <a:endParaRPr/>
          </a:p>
        </p:txBody>
      </p:sp>
      <p:pic>
        <p:nvPicPr>
          <p:cNvPr id="566" name="Google Shape;566;g13ffeccf302_0_44"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567" name="Google Shape;567;g13ffeccf302_0_44"/>
          <p:cNvSpPr txBox="1"/>
          <p:nvPr/>
        </p:nvSpPr>
        <p:spPr>
          <a:xfrm>
            <a:off x="457200" y="6307137"/>
            <a:ext cx="8505900" cy="461700"/>
          </a:xfrm>
          <a:prstGeom prst="rect">
            <a:avLst/>
          </a:prstGeom>
          <a:solidFill>
            <a:srgbClr val="F79646"/>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1" i="0" u="none" dirty="0">
                <a:solidFill>
                  <a:schemeClr val="dk1"/>
                </a:solidFill>
                <a:latin typeface="Times New Roman"/>
                <a:ea typeface="Times New Roman"/>
                <a:cs typeface="Times New Roman"/>
                <a:sym typeface="Times New Roman"/>
              </a:rPr>
              <a:t>File system management </a:t>
            </a:r>
            <a:endParaRPr dirty="0"/>
          </a:p>
        </p:txBody>
      </p:sp>
      <p:sp>
        <p:nvSpPr>
          <p:cNvPr id="97" name="Google Shape;97;p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53</a:t>
            </a:fld>
            <a:endParaRPr/>
          </a:p>
        </p:txBody>
      </p:sp>
      <p:sp>
        <p:nvSpPr>
          <p:cNvPr id="98" name="Google Shape;98;p2"/>
          <p:cNvSpPr txBox="1"/>
          <p:nvPr/>
        </p:nvSpPr>
        <p:spPr>
          <a:xfrm>
            <a:off x="179387" y="5834062"/>
            <a:ext cx="8507412"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pic>
        <p:nvPicPr>
          <p:cNvPr id="99" name="Google Shape;99;p2"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100" name="Google Shape;100;p2"/>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Times New Roman"/>
                <a:ea typeface="Times New Roman"/>
                <a:cs typeface="Times New Roman"/>
                <a:sym typeface="Times New Roman"/>
              </a:rPr>
              <a:t>File system management :</a:t>
            </a:r>
            <a:r>
              <a:rPr lang="en-US" sz="2000" b="0" i="0" u="none" strike="noStrike" cap="none">
                <a:solidFill>
                  <a:schemeClr val="dk1"/>
                </a:solidFill>
                <a:latin typeface="Times New Roman"/>
                <a:ea typeface="Times New Roman"/>
                <a:cs typeface="Times New Roman"/>
                <a:sym typeface="Times New Roman"/>
              </a:rPr>
              <a:t> </a:t>
            </a:r>
            <a:endParaRPr/>
          </a:p>
          <a:p>
            <a:pPr marL="342900" marR="0" lvl="0" indent="-342900" algn="just"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	File system basics, Types of file systems( FAT, GFT, HFS, NDFS, UDF, Extended file systems), Pipes and redirection, Searching the file system using find and grep with simple regular expressions, Basic process control using signals, pausing and resuming process from a Linux terminal, terminating a process, Adding/removing from search path using PATH variable.</a:t>
            </a:r>
            <a:endParaRPr/>
          </a:p>
          <a:p>
            <a:pPr marL="342900" marR="0" lvl="0" indent="-342900" algn="just" rtl="0">
              <a:lnSpc>
                <a:spcPct val="100000"/>
              </a:lnSpc>
              <a:spcBef>
                <a:spcPts val="400"/>
              </a:spcBef>
              <a:spcAft>
                <a:spcPts val="0"/>
              </a:spcAft>
              <a:buClr>
                <a:schemeClr val="dk1"/>
              </a:buClr>
              <a:buSzPts val="2000"/>
              <a:buFont typeface="Arial"/>
              <a:buNone/>
            </a:pPr>
            <a:endParaRPr sz="2000" b="1" i="0" u="none" strike="noStrike" cap="none">
              <a:solidFill>
                <a:schemeClr val="dk1"/>
              </a:solidFill>
              <a:latin typeface="Times New Roman"/>
              <a:ea typeface="Times New Roman"/>
              <a:cs typeface="Times New Roman"/>
              <a:sym typeface="Times New Roman"/>
            </a:endParaRPr>
          </a:p>
          <a:p>
            <a:pPr marL="342900" marR="0" lvl="0" indent="-342900" algn="just" rtl="0">
              <a:lnSpc>
                <a:spcPct val="100000"/>
              </a:lnSpc>
              <a:spcBef>
                <a:spcPts val="400"/>
              </a:spcBef>
              <a:spcAft>
                <a:spcPts val="0"/>
              </a:spcAft>
              <a:buClr>
                <a:schemeClr val="dk1"/>
              </a:buClr>
              <a:buSzPts val="2000"/>
              <a:buFont typeface="Arial"/>
              <a:buNone/>
            </a:pPr>
            <a:r>
              <a:rPr lang="en-US" sz="2000" b="1" i="0" u="none" strike="noStrike" cap="none">
                <a:solidFill>
                  <a:schemeClr val="dk1"/>
                </a:solidFill>
                <a:latin typeface="Times New Roman"/>
                <a:ea typeface="Times New Roman"/>
                <a:cs typeface="Times New Roman"/>
                <a:sym typeface="Times New Roman"/>
              </a:rPr>
              <a:t>Other Shell commands:</a:t>
            </a:r>
            <a:endParaRPr/>
          </a:p>
          <a:p>
            <a:pPr marL="342900" marR="0" lvl="0" indent="-342900" algn="just" rtl="0">
              <a:lnSpc>
                <a:spcPct val="100000"/>
              </a:lnSpc>
              <a:spcBef>
                <a:spcPts val="400"/>
              </a:spcBef>
              <a:spcAft>
                <a:spcPts val="0"/>
              </a:spcAft>
              <a:buClr>
                <a:schemeClr val="dk1"/>
              </a:buClr>
              <a:buSzPts val="2000"/>
              <a:buFont typeface="Arial"/>
              <a:buNone/>
            </a:pPr>
            <a:r>
              <a:rPr lang="en-US" sz="2000" b="1" i="0" u="none" strike="noStrike" cap="none">
                <a:solidFill>
                  <a:schemeClr val="dk1"/>
                </a:solidFill>
                <a:latin typeface="Times New Roman"/>
                <a:ea typeface="Times New Roman"/>
                <a:cs typeface="Times New Roman"/>
                <a:sym typeface="Times New Roman"/>
              </a:rPr>
              <a:t>	</a:t>
            </a:r>
            <a:r>
              <a:rPr lang="en-US" sz="2000" b="0" i="0" u="none" strike="noStrike" cap="none">
                <a:solidFill>
                  <a:schemeClr val="dk1"/>
                </a:solidFill>
                <a:latin typeface="Times New Roman"/>
                <a:ea typeface="Times New Roman"/>
                <a:cs typeface="Times New Roman"/>
                <a:sym typeface="Times New Roman"/>
              </a:rPr>
              <a:t>ls, cat, man, cd, touch, cp, mv, rmdir, mkdir, rm, chmod, pwd, ps, kill, etc, Kernel and types of kernels.</a:t>
            </a:r>
            <a:endParaRPr/>
          </a:p>
          <a:p>
            <a:pPr marL="342900" marR="0" lvl="0" indent="-215900" algn="l" rtl="0">
              <a:spcBef>
                <a:spcPts val="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body" idx="1"/>
          </p:nvPr>
        </p:nvSpPr>
        <p:spPr>
          <a:xfrm>
            <a:off x="500062" y="500062"/>
            <a:ext cx="8229600" cy="564991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000"/>
              <a:buFont typeface="Arial"/>
              <a:buNone/>
            </a:pPr>
            <a:r>
              <a:rPr lang="en-US" sz="4000" b="1" i="0" u="none">
                <a:solidFill>
                  <a:schemeClr val="dk1"/>
                </a:solidFill>
                <a:latin typeface="Times New Roman"/>
                <a:ea typeface="Times New Roman"/>
                <a:cs typeface="Times New Roman"/>
                <a:sym typeface="Times New Roman"/>
              </a:rPr>
              <a:t>Understanding File System</a:t>
            </a:r>
            <a:endParaRPr/>
          </a:p>
          <a:p>
            <a:pPr marL="342900" marR="0" lvl="0" indent="-88900" algn="l" rtl="0">
              <a:spcBef>
                <a:spcPts val="800"/>
              </a:spcBef>
              <a:spcAft>
                <a:spcPts val="0"/>
              </a:spcAft>
              <a:buClr>
                <a:schemeClr val="dk1"/>
              </a:buClr>
              <a:buSzPts val="4000"/>
              <a:buFont typeface="Arial"/>
              <a:buNone/>
            </a:pPr>
            <a:endParaRPr sz="4000" b="1" i="0" u="none">
              <a:solidFill>
                <a:schemeClr val="dk1"/>
              </a:solidFill>
              <a:latin typeface="Times New Roman"/>
              <a:ea typeface="Times New Roman"/>
              <a:cs typeface="Times New Roman"/>
              <a:sym typeface="Times New Roman"/>
            </a:endParaRPr>
          </a:p>
        </p:txBody>
      </p:sp>
      <p:sp>
        <p:nvSpPr>
          <p:cNvPr id="106" name="Google Shape;106;p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54</a:t>
            </a:fld>
            <a:endParaRPr/>
          </a:p>
        </p:txBody>
      </p:sp>
      <p:sp>
        <p:nvSpPr>
          <p:cNvPr id="107" name="Google Shape;107;p3"/>
          <p:cNvSpPr txBox="1"/>
          <p:nvPr/>
        </p:nvSpPr>
        <p:spPr>
          <a:xfrm>
            <a:off x="642937" y="1143000"/>
            <a:ext cx="7929562" cy="2862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0" marR="0" lvl="0" indent="-127000" algn="just"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File system is a structure used to organize data and programs on computer storage devices.</a:t>
            </a:r>
            <a:endParaRPr/>
          </a:p>
          <a:p>
            <a:pPr marL="0" marR="0" lvl="0" indent="0" algn="just"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0" marR="0" lvl="0" indent="-127000" algn="just"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It keeps track of the physical locations of all data elements on disk and allows users to quickly and reliably retrieve files when needed. </a:t>
            </a:r>
            <a:endParaRPr/>
          </a:p>
          <a:p>
            <a:pPr marL="0" marR="0" lvl="0" indent="0" algn="just"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0" marR="0" lvl="0" indent="-127000" algn="just"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Every operating system, from MS-DOS to Windows 95, Windows XP and Linux, has its own file system. </a:t>
            </a:r>
            <a:endParaRPr/>
          </a:p>
        </p:txBody>
      </p:sp>
      <p:pic>
        <p:nvPicPr>
          <p:cNvPr id="108" name="Google Shape;108;p3"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109" name="Google Shape;109;p3"/>
          <p:cNvSpPr txBox="1"/>
          <p:nvPr/>
        </p:nvSpPr>
        <p:spPr>
          <a:xfrm>
            <a:off x="285750" y="60007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pic>
        <p:nvPicPr>
          <p:cNvPr id="110" name="Google Shape;110;p3" descr="Understand FIle system.png"/>
          <p:cNvPicPr preferRelativeResize="0"/>
          <p:nvPr/>
        </p:nvPicPr>
        <p:blipFill rotWithShape="1">
          <a:blip r:embed="rId4">
            <a:alphaModFix/>
          </a:blip>
          <a:srcRect l="7609" r="7607" b="19999"/>
          <a:stretch/>
        </p:blipFill>
        <p:spPr>
          <a:xfrm>
            <a:off x="2000250" y="4143375"/>
            <a:ext cx="5357812" cy="178593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55</a:t>
            </a:fld>
            <a:endParaRPr/>
          </a:p>
        </p:txBody>
      </p:sp>
      <p:pic>
        <p:nvPicPr>
          <p:cNvPr id="116" name="Google Shape;116;p4"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117" name="Google Shape;117;p4"/>
          <p:cNvSpPr txBox="1"/>
          <p:nvPr/>
        </p:nvSpPr>
        <p:spPr>
          <a:xfrm>
            <a:off x="285750" y="60007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pic>
        <p:nvPicPr>
          <p:cNvPr id="118" name="Google Shape;118;p4" descr="fs in os.jpg"/>
          <p:cNvPicPr preferRelativeResize="0">
            <a:picLocks noGrp="1"/>
          </p:cNvPicPr>
          <p:nvPr>
            <p:ph type="body" idx="1"/>
          </p:nvPr>
        </p:nvPicPr>
        <p:blipFill rotWithShape="1">
          <a:blip r:embed="rId4">
            <a:alphaModFix/>
          </a:blip>
          <a:srcRect/>
          <a:stretch/>
        </p:blipFill>
        <p:spPr>
          <a:xfrm>
            <a:off x="3000375" y="1000125"/>
            <a:ext cx="3498850" cy="4895850"/>
          </a:xfrm>
          <a:prstGeom prst="rect">
            <a:avLst/>
          </a:prstGeom>
          <a:noFill/>
          <a:ln>
            <a:noFill/>
          </a:ln>
        </p:spPr>
      </p:pic>
      <p:sp>
        <p:nvSpPr>
          <p:cNvPr id="119" name="Google Shape;119;p4"/>
          <p:cNvSpPr txBox="1"/>
          <p:nvPr/>
        </p:nvSpPr>
        <p:spPr>
          <a:xfrm>
            <a:off x="714375" y="357187"/>
            <a:ext cx="7572375" cy="7080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Times New Roman"/>
              <a:buNone/>
            </a:pPr>
            <a:r>
              <a:rPr lang="en-US" sz="4000" b="1" i="0" u="none" strike="noStrike" cap="none">
                <a:solidFill>
                  <a:srgbClr val="000000"/>
                </a:solidFill>
                <a:latin typeface="Times New Roman"/>
                <a:ea typeface="Times New Roman"/>
                <a:cs typeface="Times New Roman"/>
                <a:sym typeface="Times New Roman"/>
              </a:rPr>
              <a:t>Representation of File System</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5"/>
          <p:cNvSpPr txBox="1">
            <a:spLocks noGrp="1"/>
          </p:cNvSpPr>
          <p:nvPr>
            <p:ph type="body" idx="1"/>
          </p:nvPr>
        </p:nvSpPr>
        <p:spPr>
          <a:xfrm>
            <a:off x="500062" y="500062"/>
            <a:ext cx="8229600" cy="564991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000"/>
              <a:buFont typeface="Arial"/>
              <a:buNone/>
            </a:pPr>
            <a:r>
              <a:rPr lang="en-US" sz="4000" b="1" i="0" u="none">
                <a:solidFill>
                  <a:schemeClr val="dk1"/>
                </a:solidFill>
                <a:latin typeface="Times New Roman"/>
                <a:ea typeface="Times New Roman"/>
                <a:cs typeface="Times New Roman"/>
                <a:sym typeface="Times New Roman"/>
              </a:rPr>
              <a:t>File can be..</a:t>
            </a:r>
            <a:endParaRPr/>
          </a:p>
        </p:txBody>
      </p:sp>
      <p:sp>
        <p:nvSpPr>
          <p:cNvPr id="125" name="Google Shape;125;p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56</a:t>
            </a:fld>
            <a:endParaRPr/>
          </a:p>
        </p:txBody>
      </p:sp>
      <p:sp>
        <p:nvSpPr>
          <p:cNvPr id="126" name="Google Shape;126;p5"/>
          <p:cNvSpPr txBox="1"/>
          <p:nvPr/>
        </p:nvSpPr>
        <p:spPr>
          <a:xfrm>
            <a:off x="642937" y="1285875"/>
            <a:ext cx="7632700" cy="3292475"/>
          </a:xfrm>
          <a:prstGeom prst="rect">
            <a:avLst/>
          </a:prstGeom>
          <a:noFill/>
          <a:ln>
            <a:noFill/>
          </a:ln>
        </p:spPr>
        <p:txBody>
          <a:bodyPr spcFirstLastPara="1" wrap="square" lIns="91425" tIns="45700" rIns="91425" bIns="45700" anchor="t" anchorCtr="0">
            <a:spAutoFit/>
          </a:bodyPr>
          <a:lstStyle/>
          <a:p>
            <a:pPr marL="514350" marR="0" lvl="0" indent="-514350" algn="just"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Regular files</a:t>
            </a:r>
            <a:endParaRPr/>
          </a:p>
          <a:p>
            <a:pPr marL="514350" marR="0" lvl="0" indent="-514350" algn="just"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Directory Files</a:t>
            </a:r>
            <a:endParaRPr/>
          </a:p>
          <a:p>
            <a:pPr marL="514350" marR="0" lvl="0" indent="-514350" algn="just"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Device Files or Special  Files</a:t>
            </a:r>
            <a:endParaRPr/>
          </a:p>
          <a:p>
            <a:pPr marL="514350" marR="0" lvl="0" indent="-387350" algn="just" rtl="0">
              <a:lnSpc>
                <a:spcPct val="10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514350" marR="0" lvl="0" indent="-387350" algn="just" rtl="0">
              <a:lnSpc>
                <a:spcPct val="100000"/>
              </a:lnSpc>
              <a:spcBef>
                <a:spcPts val="0"/>
              </a:spcBef>
              <a:spcAft>
                <a:spcPts val="0"/>
              </a:spcAft>
              <a:buClr>
                <a:schemeClr val="dk1"/>
              </a:buClr>
              <a:buSzPts val="2000"/>
              <a:buFont typeface="Calibri"/>
              <a:buNone/>
            </a:pPr>
            <a:endParaRPr sz="2000" b="0" i="0" u="none" strike="noStrike" cap="none">
              <a:solidFill>
                <a:schemeClr val="dk1"/>
              </a:solidFill>
              <a:latin typeface="Times New Roman"/>
              <a:ea typeface="Times New Roman"/>
              <a:cs typeface="Times New Roman"/>
              <a:sym typeface="Times New Roman"/>
            </a:endParaRPr>
          </a:p>
          <a:p>
            <a:pPr marL="514350" marR="0" lvl="0" indent="-514350" algn="just" rtl="0">
              <a:lnSpc>
                <a:spcPct val="100000"/>
              </a:lnSpc>
              <a:spcBef>
                <a:spcPts val="0"/>
              </a:spcBef>
              <a:spcAft>
                <a:spcPts val="0"/>
              </a:spcAft>
              <a:buClr>
                <a:schemeClr val="dk1"/>
              </a:buClr>
              <a:buSzPts val="2000"/>
              <a:buFont typeface="Arial"/>
              <a:buChar char="•"/>
            </a:pPr>
            <a:r>
              <a:rPr lang="en-US" sz="2000" b="1" i="0" u="none" strike="noStrike" cap="none">
                <a:solidFill>
                  <a:schemeClr val="dk1"/>
                </a:solidFill>
                <a:latin typeface="Times New Roman"/>
                <a:ea typeface="Times New Roman"/>
                <a:cs typeface="Times New Roman"/>
                <a:sym typeface="Times New Roman"/>
              </a:rPr>
              <a:t>Regular Files </a:t>
            </a:r>
            <a:r>
              <a:rPr lang="en-US" sz="2000" b="0" i="0" u="none" strike="noStrike" cap="none">
                <a:solidFill>
                  <a:schemeClr val="dk1"/>
                </a:solidFill>
                <a:latin typeface="Times New Roman"/>
                <a:ea typeface="Times New Roman"/>
                <a:cs typeface="Times New Roman"/>
                <a:sym typeface="Times New Roman"/>
              </a:rPr>
              <a:t>stores data (text, binary, and executable)</a:t>
            </a:r>
            <a:endParaRPr/>
          </a:p>
          <a:p>
            <a:pPr marL="514350" marR="0" lvl="0" indent="-514350" algn="just" rtl="0">
              <a:lnSpc>
                <a:spcPct val="100000"/>
              </a:lnSpc>
              <a:spcBef>
                <a:spcPts val="0"/>
              </a:spcBef>
              <a:spcAft>
                <a:spcPts val="0"/>
              </a:spcAft>
              <a:buClr>
                <a:schemeClr val="dk1"/>
              </a:buClr>
              <a:buSzPts val="2000"/>
              <a:buFont typeface="Arial"/>
              <a:buChar char="•"/>
            </a:pPr>
            <a:r>
              <a:rPr lang="en-US" sz="2000" b="1" i="0" u="none" strike="noStrike" cap="none">
                <a:solidFill>
                  <a:schemeClr val="dk1"/>
                </a:solidFill>
                <a:latin typeface="Times New Roman"/>
                <a:ea typeface="Times New Roman"/>
                <a:cs typeface="Times New Roman"/>
                <a:sym typeface="Times New Roman"/>
              </a:rPr>
              <a:t>Directory files </a:t>
            </a:r>
            <a:r>
              <a:rPr lang="en-US" sz="2000" b="0" i="0" u="none" strike="noStrike" cap="none">
                <a:solidFill>
                  <a:schemeClr val="dk1"/>
                </a:solidFill>
                <a:latin typeface="Times New Roman"/>
                <a:ea typeface="Times New Roman"/>
                <a:cs typeface="Times New Roman"/>
                <a:sym typeface="Times New Roman"/>
              </a:rPr>
              <a:t>contains information used to access other files.</a:t>
            </a:r>
            <a:endParaRPr/>
          </a:p>
          <a:p>
            <a:pPr marL="514350" marR="0" lvl="0" indent="-514350" algn="just" rtl="0">
              <a:lnSpc>
                <a:spcPct val="100000"/>
              </a:lnSpc>
              <a:spcBef>
                <a:spcPts val="0"/>
              </a:spcBef>
              <a:spcAft>
                <a:spcPts val="0"/>
              </a:spcAft>
              <a:buClr>
                <a:schemeClr val="dk1"/>
              </a:buClr>
              <a:buSzPts val="2000"/>
              <a:buFont typeface="Arial"/>
              <a:buChar char="•"/>
            </a:pPr>
            <a:r>
              <a:rPr lang="en-US" sz="2000" b="1" i="0" u="none" strike="noStrike" cap="none">
                <a:solidFill>
                  <a:schemeClr val="dk1"/>
                </a:solidFill>
                <a:latin typeface="Times New Roman"/>
                <a:ea typeface="Times New Roman"/>
                <a:cs typeface="Times New Roman"/>
                <a:sym typeface="Times New Roman"/>
              </a:rPr>
              <a:t>Device Files</a:t>
            </a:r>
            <a:r>
              <a:rPr lang="en-US" sz="2000" b="0" i="0" u="none" strike="noStrike" cap="none">
                <a:solidFill>
                  <a:schemeClr val="dk1"/>
                </a:solidFill>
                <a:latin typeface="Times New Roman"/>
                <a:ea typeface="Times New Roman"/>
                <a:cs typeface="Times New Roman"/>
                <a:sym typeface="Times New Roman"/>
              </a:rPr>
              <a:t> defines a FIFO (first-in, first-out) pipe file or a physical device</a:t>
            </a:r>
            <a:endParaRPr/>
          </a:p>
          <a:p>
            <a:pPr marL="0" marR="0" lvl="0" indent="0" algn="l" rtl="0">
              <a:lnSpc>
                <a:spcPct val="100000"/>
              </a:lnSpc>
              <a:spcBef>
                <a:spcPts val="0"/>
              </a:spcBef>
              <a:spcAft>
                <a:spcPts val="0"/>
              </a:spcAft>
              <a:buNone/>
            </a:pPr>
            <a:endParaRPr sz="2000" b="0" i="0" u="none">
              <a:solidFill>
                <a:schemeClr val="dk1"/>
              </a:solidFill>
              <a:latin typeface="Times New Roman"/>
              <a:ea typeface="Times New Roman"/>
              <a:cs typeface="Times New Roman"/>
              <a:sym typeface="Times New Roman"/>
            </a:endParaRPr>
          </a:p>
        </p:txBody>
      </p:sp>
      <p:pic>
        <p:nvPicPr>
          <p:cNvPr id="127" name="Google Shape;127;p5"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128" name="Google Shape;128;p5"/>
          <p:cNvSpPr txBox="1"/>
          <p:nvPr/>
        </p:nvSpPr>
        <p:spPr>
          <a:xfrm>
            <a:off x="285750" y="60007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1" i="0" u="none">
                <a:solidFill>
                  <a:schemeClr val="dk1"/>
                </a:solidFill>
                <a:latin typeface="Times New Roman"/>
                <a:ea typeface="Times New Roman"/>
                <a:cs typeface="Times New Roman"/>
                <a:sym typeface="Times New Roman"/>
              </a:rPr>
              <a:t>File System Representation</a:t>
            </a:r>
            <a:endParaRPr/>
          </a:p>
        </p:txBody>
      </p:sp>
      <p:sp>
        <p:nvSpPr>
          <p:cNvPr id="134" name="Google Shape;134;p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57</a:t>
            </a:fld>
            <a:endParaRPr/>
          </a:p>
        </p:txBody>
      </p:sp>
      <p:pic>
        <p:nvPicPr>
          <p:cNvPr id="135" name="Google Shape;135;p6"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136" name="Google Shape;136;p6"/>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37" name="Google Shape;137;p6" descr="zosb025.gif"/>
          <p:cNvPicPr preferRelativeResize="0"/>
          <p:nvPr/>
        </p:nvPicPr>
        <p:blipFill rotWithShape="1">
          <a:blip r:embed="rId4">
            <a:alphaModFix/>
          </a:blip>
          <a:srcRect/>
          <a:stretch/>
        </p:blipFill>
        <p:spPr>
          <a:xfrm>
            <a:off x="1285875" y="1785937"/>
            <a:ext cx="5665787" cy="4000500"/>
          </a:xfrm>
          <a:prstGeom prst="rect">
            <a:avLst/>
          </a:prstGeom>
          <a:noFill/>
          <a:ln>
            <a:noFill/>
          </a:ln>
        </p:spPr>
      </p:pic>
      <p:sp>
        <p:nvSpPr>
          <p:cNvPr id="138" name="Google Shape;138;p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1" i="0" u="none">
                <a:solidFill>
                  <a:schemeClr val="dk1"/>
                </a:solidFill>
                <a:latin typeface="Times New Roman"/>
                <a:ea typeface="Times New Roman"/>
                <a:cs typeface="Times New Roman"/>
                <a:sym typeface="Times New Roman"/>
              </a:rPr>
              <a:t>Popular File System</a:t>
            </a:r>
            <a:endParaRPr/>
          </a:p>
        </p:txBody>
      </p:sp>
      <p:sp>
        <p:nvSpPr>
          <p:cNvPr id="144" name="Google Shape;144;p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58</a:t>
            </a:fld>
            <a:endParaRPr/>
          </a:p>
        </p:txBody>
      </p:sp>
      <p:pic>
        <p:nvPicPr>
          <p:cNvPr id="145" name="Google Shape;145;p7"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146" name="Google Shape;146;p7"/>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47" name="Google Shape;147;p7" descr="File-Systems-12.png"/>
          <p:cNvPicPr preferRelativeResize="0">
            <a:picLocks noGrp="1"/>
          </p:cNvPicPr>
          <p:nvPr>
            <p:ph type="body" idx="1"/>
          </p:nvPr>
        </p:nvPicPr>
        <p:blipFill rotWithShape="1">
          <a:blip r:embed="rId4">
            <a:alphaModFix/>
          </a:blip>
          <a:srcRect/>
          <a:stretch/>
        </p:blipFill>
        <p:spPr>
          <a:xfrm>
            <a:off x="1643062" y="1357312"/>
            <a:ext cx="5072062" cy="452596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59</a:t>
            </a:fld>
            <a:endParaRPr/>
          </a:p>
        </p:txBody>
      </p:sp>
      <p:pic>
        <p:nvPicPr>
          <p:cNvPr id="153" name="Google Shape;153;p8"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154" name="Google Shape;154;p8"/>
          <p:cNvSpPr txBox="1"/>
          <p:nvPr/>
        </p:nvSpPr>
        <p:spPr>
          <a:xfrm>
            <a:off x="285750" y="60007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155" name="Google Shape;155;p8"/>
          <p:cNvPicPr preferRelativeResize="0">
            <a:picLocks noGrp="1"/>
          </p:cNvPicPr>
          <p:nvPr>
            <p:ph type="body" idx="1"/>
          </p:nvPr>
        </p:nvPicPr>
        <p:blipFill rotWithShape="1">
          <a:blip r:embed="rId4">
            <a:alphaModFix/>
          </a:blip>
          <a:srcRect l="20831" t="26011" r="21873" b="6085"/>
          <a:stretch/>
        </p:blipFill>
        <p:spPr>
          <a:xfrm>
            <a:off x="1143000" y="1571625"/>
            <a:ext cx="6323012" cy="4214812"/>
          </a:xfrm>
          <a:prstGeom prst="rect">
            <a:avLst/>
          </a:prstGeom>
          <a:noFill/>
          <a:ln>
            <a:noFill/>
          </a:ln>
        </p:spPr>
      </p:pic>
      <p:sp>
        <p:nvSpPr>
          <p:cNvPr id="156" name="Google Shape;156;p8"/>
          <p:cNvSpPr txBox="1"/>
          <p:nvPr/>
        </p:nvSpPr>
        <p:spPr>
          <a:xfrm>
            <a:off x="857250" y="714375"/>
            <a:ext cx="7572375" cy="7080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4000"/>
              <a:buFont typeface="Times New Roman"/>
              <a:buNone/>
            </a:pPr>
            <a:r>
              <a:rPr lang="en-US" sz="4000" b="1" i="0" u="none">
                <a:solidFill>
                  <a:schemeClr val="dk1"/>
                </a:solidFill>
                <a:latin typeface="Times New Roman"/>
                <a:ea typeface="Times New Roman"/>
                <a:cs typeface="Times New Roman"/>
                <a:sym typeface="Times New Roman"/>
              </a:rPr>
              <a:t>Useful Symbols for Files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6"/>
          <p:cNvSpPr txBox="1">
            <a:spLocks noGrp="1"/>
          </p:cNvSpPr>
          <p:nvPr>
            <p:ph type="title"/>
          </p:nvPr>
        </p:nvSpPr>
        <p:spPr>
          <a:xfrm>
            <a:off x="319087" y="155575"/>
            <a:ext cx="8229600"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0" i="0" u="none">
                <a:solidFill>
                  <a:schemeClr val="dk1"/>
                </a:solidFill>
                <a:latin typeface="Times New Roman"/>
                <a:ea typeface="Times New Roman"/>
                <a:cs typeface="Times New Roman"/>
                <a:sym typeface="Times New Roman"/>
              </a:rPr>
              <a:t>Computer System Organization</a:t>
            </a:r>
            <a:endParaRPr/>
          </a:p>
        </p:txBody>
      </p:sp>
      <p:sp>
        <p:nvSpPr>
          <p:cNvPr id="130" name="Google Shape;130;p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Computer-system operation</a:t>
            </a:r>
            <a:endParaRPr/>
          </a:p>
          <a:p>
            <a:pPr marL="742950" lvl="1" indent="-28575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One or more CPUs, device controllers connect through common bus providing access to shared memory</a:t>
            </a:r>
            <a:endParaRPr/>
          </a:p>
          <a:p>
            <a:pPr marL="742950" lvl="1" indent="-28575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Times New Roman"/>
                <a:ea typeface="Times New Roman"/>
                <a:cs typeface="Times New Roman"/>
                <a:sym typeface="Times New Roman"/>
              </a:rPr>
              <a:t>Concurrent execution of CPUs and devices competing for memory cycles</a:t>
            </a:r>
            <a:endParaRPr/>
          </a:p>
          <a:p>
            <a:pPr marL="342900" lvl="0" indent="-228600" algn="l" rtl="0">
              <a:spcBef>
                <a:spcPts val="360"/>
              </a:spcBef>
              <a:spcAft>
                <a:spcPts val="0"/>
              </a:spcAft>
              <a:buClr>
                <a:schemeClr val="dk1"/>
              </a:buClr>
              <a:buSzPts val="1800"/>
              <a:buNone/>
            </a:pPr>
            <a:endParaRPr sz="1800" b="0" i="0" u="none">
              <a:solidFill>
                <a:schemeClr val="dk1"/>
              </a:solidFill>
              <a:latin typeface="Times New Roman"/>
              <a:ea typeface="Times New Roman"/>
              <a:cs typeface="Times New Roman"/>
              <a:sym typeface="Times New Roman"/>
            </a:endParaRPr>
          </a:p>
        </p:txBody>
      </p:sp>
      <p:pic>
        <p:nvPicPr>
          <p:cNvPr id="131" name="Google Shape;131;p6"/>
          <p:cNvPicPr preferRelativeResize="0"/>
          <p:nvPr/>
        </p:nvPicPr>
        <p:blipFill rotWithShape="1">
          <a:blip r:embed="rId3">
            <a:alphaModFix/>
          </a:blip>
          <a:srcRect/>
          <a:stretch/>
        </p:blipFill>
        <p:spPr>
          <a:xfrm>
            <a:off x="1187450" y="3146425"/>
            <a:ext cx="6737350" cy="2930525"/>
          </a:xfrm>
          <a:prstGeom prst="rect">
            <a:avLst/>
          </a:prstGeom>
          <a:noFill/>
          <a:ln>
            <a:noFill/>
          </a:ln>
        </p:spPr>
      </p:pic>
      <p:pic>
        <p:nvPicPr>
          <p:cNvPr id="132" name="Google Shape;132;p6" descr="Lovely Professional University - Wikipedia"/>
          <p:cNvPicPr preferRelativeResize="0"/>
          <p:nvPr/>
        </p:nvPicPr>
        <p:blipFill rotWithShape="1">
          <a:blip r:embed="rId4">
            <a:alphaModFix/>
          </a:blip>
          <a:srcRect/>
          <a:stretch/>
        </p:blipFill>
        <p:spPr>
          <a:xfrm>
            <a:off x="8388350" y="74612"/>
            <a:ext cx="704850" cy="701675"/>
          </a:xfrm>
          <a:prstGeom prst="rect">
            <a:avLst/>
          </a:prstGeom>
          <a:noFill/>
          <a:ln>
            <a:noFill/>
          </a:ln>
        </p:spPr>
      </p:pic>
      <p:sp>
        <p:nvSpPr>
          <p:cNvPr id="133" name="Google Shape;133;p6"/>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1" i="0" u="none">
                <a:solidFill>
                  <a:schemeClr val="dk1"/>
                </a:solidFill>
                <a:latin typeface="Times New Roman"/>
                <a:ea typeface="Times New Roman"/>
                <a:cs typeface="Times New Roman"/>
                <a:sym typeface="Times New Roman"/>
              </a:rPr>
              <a:t>Types of File Sy</a:t>
            </a:r>
            <a:r>
              <a:rPr lang="en-US" sz="4200" b="1" i="0" u="none">
                <a:solidFill>
                  <a:schemeClr val="dk1"/>
                </a:solidFill>
                <a:latin typeface="Times New Roman"/>
                <a:ea typeface="Times New Roman"/>
                <a:cs typeface="Times New Roman"/>
                <a:sym typeface="Times New Roman"/>
              </a:rPr>
              <a:t>stems</a:t>
            </a:r>
            <a:endParaRPr/>
          </a:p>
        </p:txBody>
      </p:sp>
      <p:sp>
        <p:nvSpPr>
          <p:cNvPr id="162" name="Google Shape;162;p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60</a:t>
            </a:fld>
            <a:endParaRPr/>
          </a:p>
        </p:txBody>
      </p:sp>
      <p:pic>
        <p:nvPicPr>
          <p:cNvPr id="163" name="Google Shape;163;p9"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164" name="Google Shape;164;p9"/>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
        <p:nvSpPr>
          <p:cNvPr id="165" name="Google Shape;165;p9"/>
          <p:cNvSpPr txBox="1">
            <a:spLocks noGrp="1"/>
          </p:cNvSpPr>
          <p:nvPr>
            <p:ph type="body" idx="1"/>
          </p:nvPr>
        </p:nvSpPr>
        <p:spPr>
          <a:xfrm>
            <a:off x="457200" y="1357312"/>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dirty="0">
                <a:solidFill>
                  <a:schemeClr val="dk1"/>
                </a:solidFill>
                <a:latin typeface="Times New Roman"/>
                <a:ea typeface="Times New Roman"/>
                <a:cs typeface="Times New Roman"/>
                <a:sym typeface="Times New Roman"/>
              </a:rPr>
              <a:t>Following are the various file systems in a device:</a:t>
            </a:r>
            <a:endParaRPr dirty="0"/>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dirty="0">
                <a:solidFill>
                  <a:schemeClr val="dk1"/>
                </a:solidFill>
                <a:latin typeface="Times New Roman"/>
                <a:ea typeface="Times New Roman"/>
                <a:cs typeface="Times New Roman"/>
                <a:sym typeface="Times New Roman"/>
              </a:rPr>
              <a:t>FAT – File Allocation Table</a:t>
            </a:r>
            <a:endParaRPr dirty="0"/>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dirty="0">
                <a:solidFill>
                  <a:schemeClr val="dk1"/>
                </a:solidFill>
                <a:latin typeface="Times New Roman"/>
                <a:ea typeface="Times New Roman"/>
                <a:cs typeface="Times New Roman"/>
                <a:sym typeface="Times New Roman"/>
              </a:rPr>
              <a:t>GFS – Global File Syste</a:t>
            </a:r>
            <a:r>
              <a:rPr lang="en-US" sz="2000" dirty="0">
                <a:latin typeface="Times New Roman"/>
                <a:ea typeface="Times New Roman"/>
                <a:cs typeface="Times New Roman"/>
                <a:sym typeface="Times New Roman"/>
              </a:rPr>
              <a:t>m</a:t>
            </a:r>
            <a:r>
              <a:rPr lang="en-US" sz="2000" b="0" i="0" u="none" strike="noStrike" cap="none" dirty="0">
                <a:solidFill>
                  <a:schemeClr val="dk1"/>
                </a:solidFill>
                <a:latin typeface="Times New Roman"/>
                <a:ea typeface="Times New Roman"/>
                <a:cs typeface="Times New Roman"/>
                <a:sym typeface="Times New Roman"/>
              </a:rPr>
              <a:t> </a:t>
            </a:r>
            <a:endParaRPr dirty="0"/>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dirty="0">
                <a:solidFill>
                  <a:schemeClr val="dk1"/>
                </a:solidFill>
                <a:latin typeface="Times New Roman"/>
                <a:ea typeface="Times New Roman"/>
                <a:cs typeface="Times New Roman"/>
                <a:sym typeface="Times New Roman"/>
              </a:rPr>
              <a:t>HFS – Hierarchical File System </a:t>
            </a:r>
            <a:endParaRPr dirty="0"/>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dirty="0">
                <a:solidFill>
                  <a:schemeClr val="dk1"/>
                </a:solidFill>
                <a:latin typeface="Times New Roman"/>
                <a:ea typeface="Times New Roman"/>
                <a:cs typeface="Times New Roman"/>
                <a:sym typeface="Times New Roman"/>
              </a:rPr>
              <a:t>DFS – Distributed File System </a:t>
            </a:r>
            <a:endParaRPr dirty="0"/>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dirty="0">
                <a:solidFill>
                  <a:schemeClr val="dk1"/>
                </a:solidFill>
                <a:latin typeface="Times New Roman"/>
                <a:ea typeface="Times New Roman"/>
                <a:cs typeface="Times New Roman"/>
                <a:sym typeface="Times New Roman"/>
              </a:rPr>
              <a:t>UDF - </a:t>
            </a:r>
            <a:endParaRPr dirty="0"/>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dirty="0">
                <a:solidFill>
                  <a:schemeClr val="dk1"/>
                </a:solidFill>
                <a:latin typeface="Times New Roman"/>
                <a:ea typeface="Times New Roman"/>
                <a:cs typeface="Times New Roman"/>
                <a:sym typeface="Times New Roman"/>
              </a:rPr>
              <a:t>Extended file system</a:t>
            </a:r>
            <a:endParaRPr dirty="0"/>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dirty="0">
                <a:solidFill>
                  <a:schemeClr val="dk1"/>
                </a:solidFill>
                <a:latin typeface="Times New Roman"/>
                <a:ea typeface="Times New Roman"/>
                <a:cs typeface="Times New Roman"/>
                <a:sym typeface="Times New Roman"/>
              </a:rPr>
              <a:t>NTFS – New Technology File System</a:t>
            </a:r>
            <a:endParaRPr dirty="0"/>
          </a:p>
          <a:p>
            <a:pPr marL="342900" marR="0" lvl="0" indent="-215900" algn="l" rtl="0">
              <a:spcBef>
                <a:spcPts val="400"/>
              </a:spcBef>
              <a:spcAft>
                <a:spcPts val="0"/>
              </a:spcAft>
              <a:buClr>
                <a:schemeClr val="dk1"/>
              </a:buClr>
              <a:buSzPts val="2000"/>
              <a:buFont typeface="Arial"/>
              <a:buNone/>
            </a:pPr>
            <a:endParaRPr sz="20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1" i="0" u="none">
                <a:solidFill>
                  <a:schemeClr val="dk1"/>
                </a:solidFill>
                <a:latin typeface="Times New Roman"/>
                <a:ea typeface="Times New Roman"/>
                <a:cs typeface="Times New Roman"/>
                <a:sym typeface="Times New Roman"/>
              </a:rPr>
              <a:t>FAT File System</a:t>
            </a:r>
            <a:endParaRPr/>
          </a:p>
        </p:txBody>
      </p:sp>
      <p:sp>
        <p:nvSpPr>
          <p:cNvPr id="171" name="Google Shape;171;p1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61</a:t>
            </a:fld>
            <a:endParaRPr/>
          </a:p>
        </p:txBody>
      </p:sp>
      <p:pic>
        <p:nvPicPr>
          <p:cNvPr id="172" name="Google Shape;172;p10"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173" name="Google Shape;173;p10"/>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
        <p:nvSpPr>
          <p:cNvPr id="174" name="Google Shape;174;p10"/>
          <p:cNvSpPr txBox="1">
            <a:spLocks noGrp="1"/>
          </p:cNvSpPr>
          <p:nvPr>
            <p:ph type="body" idx="1"/>
          </p:nvPr>
        </p:nvSpPr>
        <p:spPr>
          <a:xfrm>
            <a:off x="428625" y="1357312"/>
            <a:ext cx="8229600" cy="30718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FAT32</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Full form is </a:t>
            </a:r>
            <a:r>
              <a:rPr lang="en-US" sz="2000" b="1" i="0" u="none" strike="noStrike" cap="none">
                <a:solidFill>
                  <a:schemeClr val="dk1"/>
                </a:solidFill>
                <a:latin typeface="Times New Roman"/>
                <a:ea typeface="Times New Roman"/>
                <a:cs typeface="Times New Roman"/>
                <a:sym typeface="Times New Roman"/>
              </a:rPr>
              <a:t>file allocation table</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One of the oldest file systems available on the windows machine.</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Introduced on ms-dos 7.1 / windows 95 in 1996</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Developed for floppy disks but later used on hard drive, USB flash drives, and SSD cards.</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Until windows xp, it was default file system </a:t>
            </a:r>
            <a:endParaRPr/>
          </a:p>
          <a:p>
            <a:pPr marL="742950" marR="0" lvl="1" indent="-285750" algn="l" rtl="0">
              <a:lnSpc>
                <a:spcPct val="100000"/>
              </a:lnSpc>
              <a:spcBef>
                <a:spcPts val="56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FAT8, FAT12, and FAT16, FAT32 are its variat</a:t>
            </a:r>
            <a:r>
              <a:rPr lang="en-US" sz="2800" b="0" i="0" u="none" strike="noStrike" cap="none">
                <a:solidFill>
                  <a:schemeClr val="dk1"/>
                </a:solidFill>
                <a:latin typeface="Calibri"/>
                <a:ea typeface="Calibri"/>
                <a:cs typeface="Calibri"/>
                <a:sym typeface="Calibri"/>
              </a:rPr>
              <a:t>ions.</a:t>
            </a:r>
            <a:endParaRPr/>
          </a:p>
          <a:p>
            <a:pPr marL="342900" marR="0" lvl="0" indent="-165100" algn="l" rtl="0">
              <a:spcBef>
                <a:spcPts val="56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176" name="Google Shape;176;p10"/>
          <p:cNvSpPr txBox="1"/>
          <p:nvPr/>
        </p:nvSpPr>
        <p:spPr>
          <a:xfrm>
            <a:off x="2428875" y="5643562"/>
            <a:ext cx="5072062" cy="4286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Structure of FAT32 File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1" i="0" u="none">
                <a:solidFill>
                  <a:schemeClr val="dk1"/>
                </a:solidFill>
                <a:latin typeface="Times New Roman"/>
                <a:ea typeface="Times New Roman"/>
                <a:cs typeface="Times New Roman"/>
                <a:sym typeface="Times New Roman"/>
              </a:rPr>
              <a:t>FAT32 contd..</a:t>
            </a:r>
            <a:endParaRPr/>
          </a:p>
        </p:txBody>
      </p:sp>
      <p:sp>
        <p:nvSpPr>
          <p:cNvPr id="182" name="Google Shape;182;p1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62</a:t>
            </a:fld>
            <a:endParaRPr/>
          </a:p>
        </p:txBody>
      </p:sp>
      <p:pic>
        <p:nvPicPr>
          <p:cNvPr id="183" name="Google Shape;183;p11"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184" name="Google Shape;184;p11"/>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
        <p:nvSpPr>
          <p:cNvPr id="185" name="Google Shape;185;p11"/>
          <p:cNvSpPr txBox="1">
            <a:spLocks noGrp="1"/>
          </p:cNvSpPr>
          <p:nvPr>
            <p:ph type="body" idx="1"/>
          </p:nvPr>
        </p:nvSpPr>
        <p:spPr>
          <a:xfrm>
            <a:off x="457200" y="1214437"/>
            <a:ext cx="8229600" cy="50720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000"/>
              <a:buFont typeface="Arial"/>
              <a:buNone/>
            </a:pPr>
            <a:r>
              <a:rPr lang="en-US" sz="2000" b="1" i="0" u="none">
                <a:solidFill>
                  <a:schemeClr val="dk1"/>
                </a:solidFill>
                <a:latin typeface="Times New Roman"/>
                <a:ea typeface="Times New Roman"/>
                <a:cs typeface="Times New Roman"/>
                <a:sym typeface="Times New Roman"/>
              </a:rPr>
              <a:t>Advantages:</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Can hold up to 268,173,300 files</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The backup FAT table copy gets automatically relocated to the root folder in FAT32 systems, which further can be used for the restoration of files.</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Drive sizes are between 2 and 16 tb with 64kb clusters.</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Is the official format for sd and sdhc cards.</a:t>
            </a:r>
            <a:endParaRPr/>
          </a:p>
          <a:p>
            <a:pPr marL="342900" marR="0" lvl="0" indent="-215900" algn="l" rtl="0">
              <a:lnSpc>
                <a:spcPct val="100000"/>
              </a:lnSpc>
              <a:spcBef>
                <a:spcPts val="400"/>
              </a:spcBef>
              <a:spcAft>
                <a:spcPts val="0"/>
              </a:spcAft>
              <a:buClr>
                <a:schemeClr val="dk1"/>
              </a:buClr>
              <a:buSzPts val="2000"/>
              <a:buFont typeface="Arial"/>
              <a:buNone/>
            </a:pPr>
            <a:endParaRPr sz="2000" b="1"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chemeClr val="dk1"/>
              </a:buClr>
              <a:buSzPts val="2000"/>
              <a:buFont typeface="Arial"/>
              <a:buNone/>
            </a:pPr>
            <a:r>
              <a:rPr lang="en-US" sz="2000" b="1" i="0" u="none">
                <a:solidFill>
                  <a:schemeClr val="dk1"/>
                </a:solidFill>
                <a:latin typeface="Times New Roman"/>
                <a:ea typeface="Times New Roman"/>
                <a:cs typeface="Times New Roman"/>
                <a:sym typeface="Times New Roman"/>
              </a:rPr>
              <a:t>Limitations:</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Each file can have a maximum size of 4GB (GigaBytes).</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No control over file permissions and data security.</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The native disk’s maximum disk size for FAT32 is 32 GB. It is possible to expand it up to 2TB.</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FAT32 is no longer used on modern, internal Windows hard drives as most systems have adopted the NTFS standard. </a:t>
            </a:r>
            <a:endParaRPr/>
          </a:p>
          <a:p>
            <a:pPr marL="342900" marR="0" lvl="0" indent="-215900" algn="l" rtl="0">
              <a:spcBef>
                <a:spcPts val="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1" i="0" u="none">
                <a:solidFill>
                  <a:schemeClr val="dk1"/>
                </a:solidFill>
                <a:latin typeface="Times New Roman"/>
                <a:ea typeface="Times New Roman"/>
                <a:cs typeface="Times New Roman"/>
                <a:sym typeface="Times New Roman"/>
              </a:rPr>
              <a:t>GFS File System</a:t>
            </a:r>
            <a:endParaRPr/>
          </a:p>
        </p:txBody>
      </p:sp>
      <p:sp>
        <p:nvSpPr>
          <p:cNvPr id="191" name="Google Shape;191;p1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63</a:t>
            </a:fld>
            <a:endParaRPr/>
          </a:p>
        </p:txBody>
      </p:sp>
      <p:pic>
        <p:nvPicPr>
          <p:cNvPr id="192" name="Google Shape;192;p12"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193" name="Google Shape;193;p12"/>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
        <p:nvSpPr>
          <p:cNvPr id="194" name="Google Shape;194;p12"/>
          <p:cNvSpPr txBox="1">
            <a:spLocks noGrp="1"/>
          </p:cNvSpPr>
          <p:nvPr>
            <p:ph type="body" idx="1"/>
          </p:nvPr>
        </p:nvSpPr>
        <p:spPr>
          <a:xfrm>
            <a:off x="457200" y="1357312"/>
            <a:ext cx="3757612" cy="4429125"/>
          </a:xfrm>
          <a:prstGeom prst="rect">
            <a:avLst/>
          </a:prstGeom>
          <a:noFill/>
          <a:ln>
            <a:noFill/>
          </a:ln>
        </p:spPr>
        <p:txBody>
          <a:bodyPr spcFirstLastPara="1" wrap="square" lIns="91425" tIns="45700" rIns="91425" bIns="45700" anchor="t" anchorCtr="0">
            <a:noAutofit/>
          </a:bodyPr>
          <a:lstStyle/>
          <a:p>
            <a:pPr marL="742950" marR="0" lvl="1" indent="-285750" algn="just"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Full Form is </a:t>
            </a:r>
            <a:r>
              <a:rPr lang="en-US" sz="2000" b="1" i="0" u="none" strike="noStrike" cap="none">
                <a:solidFill>
                  <a:schemeClr val="dk1"/>
                </a:solidFill>
                <a:latin typeface="Times New Roman"/>
                <a:ea typeface="Times New Roman"/>
                <a:cs typeface="Times New Roman"/>
                <a:sym typeface="Times New Roman"/>
              </a:rPr>
              <a:t>Global File System</a:t>
            </a:r>
            <a:endParaRPr/>
          </a:p>
          <a:p>
            <a:pPr marL="742950" marR="0" lvl="1" indent="-285750" algn="just"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Is cluster of files that are shared between a number of computers and end systems from which data or services are accessed, stored and fetched. </a:t>
            </a:r>
            <a:endParaRPr/>
          </a:p>
          <a:p>
            <a:pPr marL="742950" marR="0" lvl="1" indent="-285750" algn="just"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A GFS reads and writes to the remote device</a:t>
            </a:r>
            <a:endParaRPr/>
          </a:p>
        </p:txBody>
      </p:sp>
      <p:pic>
        <p:nvPicPr>
          <p:cNvPr id="195" name="Google Shape;195;p12" descr="fig-gfs-gnbd-san.png"/>
          <p:cNvPicPr preferRelativeResize="0"/>
          <p:nvPr/>
        </p:nvPicPr>
        <p:blipFill rotWithShape="1">
          <a:blip r:embed="rId4">
            <a:alphaModFix/>
          </a:blip>
          <a:srcRect/>
          <a:stretch/>
        </p:blipFill>
        <p:spPr>
          <a:xfrm>
            <a:off x="4387850" y="1428750"/>
            <a:ext cx="4159250" cy="4071937"/>
          </a:xfrm>
          <a:prstGeom prst="rect">
            <a:avLst/>
          </a:prstGeom>
          <a:noFill/>
          <a:ln>
            <a:noFill/>
          </a:ln>
        </p:spPr>
      </p:pic>
      <p:sp>
        <p:nvSpPr>
          <p:cNvPr id="196" name="Google Shape;196;p12"/>
          <p:cNvSpPr txBox="1"/>
          <p:nvPr/>
        </p:nvSpPr>
        <p:spPr>
          <a:xfrm>
            <a:off x="4786312" y="5572125"/>
            <a:ext cx="3357562" cy="357187"/>
          </a:xfrm>
          <a:prstGeom prst="rect">
            <a:avLst/>
          </a:prstGeom>
          <a:noFill/>
          <a:ln>
            <a:noFill/>
          </a:ln>
        </p:spPr>
        <p:txBody>
          <a:bodyPr spcFirstLastPara="1" wrap="square" lIns="91425" tIns="45700" rIns="91425" bIns="45700" anchor="t" anchorCtr="0">
            <a:noAutofit/>
          </a:bodyPr>
          <a:lstStyle/>
          <a:p>
            <a:pPr marL="742950" marR="0" lvl="1" indent="-285750" algn="just" rtl="0">
              <a:lnSpc>
                <a:spcPct val="100000"/>
              </a:lnSpc>
              <a:spcBef>
                <a:spcPts val="0"/>
              </a:spcBef>
              <a:spcAft>
                <a:spcPts val="0"/>
              </a:spcAft>
              <a:buClr>
                <a:schemeClr val="dk1"/>
              </a:buClr>
              <a:buSzPts val="2000"/>
              <a:buFont typeface="Times New Roman"/>
              <a:buNone/>
            </a:pPr>
            <a:r>
              <a:rPr lang="en-US" sz="2000" b="0" i="0" u="none" strike="noStrike" cap="none">
                <a:solidFill>
                  <a:schemeClr val="dk1"/>
                </a:solidFill>
                <a:latin typeface="Times New Roman"/>
                <a:ea typeface="Times New Roman"/>
                <a:cs typeface="Times New Roman"/>
                <a:sym typeface="Times New Roman"/>
              </a:rPr>
              <a:t>GFS Overview</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1" i="0" u="none">
                <a:solidFill>
                  <a:schemeClr val="dk1"/>
                </a:solidFill>
                <a:latin typeface="Times New Roman"/>
                <a:ea typeface="Times New Roman"/>
                <a:cs typeface="Times New Roman"/>
                <a:sym typeface="Times New Roman"/>
              </a:rPr>
              <a:t>NTFS	(New Technology File System)</a:t>
            </a:r>
            <a:endParaRPr/>
          </a:p>
        </p:txBody>
      </p:sp>
      <p:sp>
        <p:nvSpPr>
          <p:cNvPr id="202" name="Google Shape;202;p1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64</a:t>
            </a:fld>
            <a:endParaRPr/>
          </a:p>
        </p:txBody>
      </p:sp>
      <p:pic>
        <p:nvPicPr>
          <p:cNvPr id="203" name="Google Shape;203;p13"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204" name="Google Shape;204;p13"/>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
        <p:nvSpPr>
          <p:cNvPr id="205" name="Google Shape;205;p13"/>
          <p:cNvSpPr txBox="1">
            <a:spLocks noGrp="1"/>
          </p:cNvSpPr>
          <p:nvPr>
            <p:ph type="body" idx="1"/>
          </p:nvPr>
        </p:nvSpPr>
        <p:spPr>
          <a:xfrm>
            <a:off x="457200" y="1600200"/>
            <a:ext cx="440055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1" i="0" u="none">
                <a:solidFill>
                  <a:schemeClr val="dk1"/>
                </a:solidFill>
                <a:latin typeface="Times New Roman"/>
                <a:ea typeface="Times New Roman"/>
                <a:cs typeface="Times New Roman"/>
                <a:sym typeface="Times New Roman"/>
              </a:rPr>
              <a:t>NTFS:- </a:t>
            </a:r>
            <a:endParaRPr/>
          </a:p>
          <a:p>
            <a:pPr marL="342900" marR="0" lvl="0" indent="-342900" algn="just"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Current Windows versions beginning with Windows XP — use the NTFS file system to partition their code. </a:t>
            </a:r>
            <a:endParaRPr/>
          </a:p>
          <a:p>
            <a:pPr marL="342900" marR="0" lvl="0" indent="-342900" algn="just"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It is possible to format external drives with either FAT32 or NTFS.</a:t>
            </a:r>
            <a:endParaRPr/>
          </a:p>
          <a:p>
            <a:pPr marL="342900" marR="0" lvl="0" indent="-215900" algn="l" rtl="0">
              <a:spcBef>
                <a:spcPts val="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p:txBody>
      </p:sp>
      <p:pic>
        <p:nvPicPr>
          <p:cNvPr id="206" name="Google Shape;206;p13" descr="ntfs.png"/>
          <p:cNvPicPr preferRelativeResize="0"/>
          <p:nvPr/>
        </p:nvPicPr>
        <p:blipFill rotWithShape="1">
          <a:blip r:embed="rId4">
            <a:alphaModFix/>
          </a:blip>
          <a:srcRect/>
          <a:stretch/>
        </p:blipFill>
        <p:spPr>
          <a:xfrm>
            <a:off x="4718050" y="1857375"/>
            <a:ext cx="4425950" cy="25082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1" i="0" u="none">
                <a:solidFill>
                  <a:schemeClr val="dk1"/>
                </a:solidFill>
                <a:latin typeface="Times New Roman"/>
                <a:ea typeface="Times New Roman"/>
                <a:cs typeface="Times New Roman"/>
                <a:sym typeface="Times New Roman"/>
              </a:rPr>
              <a:t>Differences between FAT32, exFAT, and NTFS File Systems.</a:t>
            </a:r>
            <a:endParaRPr/>
          </a:p>
        </p:txBody>
      </p:sp>
      <p:sp>
        <p:nvSpPr>
          <p:cNvPr id="212" name="Google Shape;212;p1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65</a:t>
            </a:fld>
            <a:endParaRPr/>
          </a:p>
        </p:txBody>
      </p:sp>
      <p:pic>
        <p:nvPicPr>
          <p:cNvPr id="213" name="Google Shape;213;p14"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214" name="Google Shape;214;p14"/>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215" name="Google Shape;215;p14"/>
          <p:cNvPicPr preferRelativeResize="0">
            <a:picLocks noGrp="1"/>
          </p:cNvPicPr>
          <p:nvPr>
            <p:ph type="body" idx="1"/>
          </p:nvPr>
        </p:nvPicPr>
        <p:blipFill rotWithShape="1">
          <a:blip r:embed="rId4">
            <a:alphaModFix/>
          </a:blip>
          <a:srcRect/>
          <a:stretch/>
        </p:blipFill>
        <p:spPr>
          <a:xfrm>
            <a:off x="857250" y="1643062"/>
            <a:ext cx="7215187" cy="40830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1" i="0" u="none">
                <a:solidFill>
                  <a:schemeClr val="dk1"/>
                </a:solidFill>
                <a:latin typeface="Times New Roman"/>
                <a:ea typeface="Times New Roman"/>
                <a:cs typeface="Times New Roman"/>
                <a:sym typeface="Times New Roman"/>
              </a:rPr>
              <a:t>HFS File System</a:t>
            </a:r>
            <a:endParaRPr/>
          </a:p>
        </p:txBody>
      </p:sp>
      <p:sp>
        <p:nvSpPr>
          <p:cNvPr id="221" name="Google Shape;221;p1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66</a:t>
            </a:fld>
            <a:endParaRPr/>
          </a:p>
        </p:txBody>
      </p:sp>
      <p:pic>
        <p:nvPicPr>
          <p:cNvPr id="222" name="Google Shape;222;p15"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223" name="Google Shape;223;p15"/>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
        <p:nvSpPr>
          <p:cNvPr id="224" name="Google Shape;224;p1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A file with the HFS </a:t>
            </a:r>
            <a:r>
              <a:rPr lang="en-US" sz="2000" b="0" i="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file extension</a:t>
            </a:r>
            <a:r>
              <a:rPr lang="en-US" sz="2000" b="0" i="0" u="none">
                <a:solidFill>
                  <a:schemeClr val="dk1"/>
                </a:solidFill>
                <a:latin typeface="Times New Roman"/>
                <a:ea typeface="Times New Roman"/>
                <a:cs typeface="Times New Roman"/>
                <a:sym typeface="Times New Roman"/>
              </a:rPr>
              <a:t> is an HFS disk image file. </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Known as Hierarchical File System </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Used to store the files on floppy disks, CD-ROM discs, and hard drives of older Apple Macintosh computers.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1" i="0" u="none">
                <a:solidFill>
                  <a:schemeClr val="dk1"/>
                </a:solidFill>
                <a:latin typeface="Times New Roman"/>
                <a:ea typeface="Times New Roman"/>
                <a:cs typeface="Times New Roman"/>
                <a:sym typeface="Times New Roman"/>
              </a:rPr>
              <a:t>Btrfs</a:t>
            </a:r>
            <a:endParaRPr/>
          </a:p>
        </p:txBody>
      </p:sp>
      <p:sp>
        <p:nvSpPr>
          <p:cNvPr id="230" name="Google Shape;230;p1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67</a:t>
            </a:fld>
            <a:endParaRPr/>
          </a:p>
        </p:txBody>
      </p:sp>
      <p:pic>
        <p:nvPicPr>
          <p:cNvPr id="231" name="Google Shape;231;p16"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232" name="Google Shape;232;p16"/>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
        <p:nvSpPr>
          <p:cNvPr id="233" name="Google Shape;233;p1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Btrfs — "better file system" — is a newer, still in development, Linux file system. </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It is a copy-on-write (CoW) filesystem. </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The goal is to provide additional features that allow Linux to scale up to larger storage amounts.</a:t>
            </a:r>
            <a:endParaRPr/>
          </a:p>
          <a:p>
            <a:pPr marL="342900" marR="0" lvl="0" indent="-215900" algn="l" rtl="0">
              <a:spcBef>
                <a:spcPts val="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1" i="0" u="none">
                <a:solidFill>
                  <a:schemeClr val="dk1"/>
                </a:solidFill>
                <a:latin typeface="Times New Roman"/>
                <a:ea typeface="Times New Roman"/>
                <a:cs typeface="Times New Roman"/>
                <a:sym typeface="Times New Roman"/>
              </a:rPr>
              <a:t>Concept of Pipes and Redirection</a:t>
            </a:r>
            <a:r>
              <a:rPr lang="en-US" sz="4200" b="1" i="0" u="none">
                <a:solidFill>
                  <a:schemeClr val="dk1"/>
                </a:solidFill>
                <a:latin typeface="Times New Roman"/>
                <a:ea typeface="Times New Roman"/>
                <a:cs typeface="Times New Roman"/>
                <a:sym typeface="Times New Roman"/>
              </a:rPr>
              <a:t>	</a:t>
            </a:r>
            <a:endParaRPr/>
          </a:p>
        </p:txBody>
      </p:sp>
      <p:sp>
        <p:nvSpPr>
          <p:cNvPr id="249" name="Google Shape;249;p1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68</a:t>
            </a:fld>
            <a:endParaRPr/>
          </a:p>
        </p:txBody>
      </p:sp>
      <p:pic>
        <p:nvPicPr>
          <p:cNvPr id="250" name="Google Shape;250;p18"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251" name="Google Shape;251;p18"/>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
        <p:nvSpPr>
          <p:cNvPr id="252" name="Google Shape;252;p1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000"/>
              <a:buFont typeface="Arial"/>
              <a:buNone/>
            </a:pPr>
            <a:r>
              <a:rPr lang="en-US" sz="2000" b="1" i="0" u="none">
                <a:solidFill>
                  <a:schemeClr val="dk1"/>
                </a:solidFill>
                <a:latin typeface="Times New Roman"/>
                <a:ea typeface="Times New Roman"/>
                <a:cs typeface="Times New Roman"/>
                <a:sym typeface="Times New Roman"/>
              </a:rPr>
              <a:t>A pipe </a:t>
            </a:r>
            <a:r>
              <a:rPr lang="en-US" sz="2000" b="0" i="0" u="none">
                <a:solidFill>
                  <a:schemeClr val="dk1"/>
                </a:solidFill>
                <a:latin typeface="Times New Roman"/>
                <a:ea typeface="Times New Roman"/>
                <a:cs typeface="Times New Roman"/>
                <a:sym typeface="Times New Roman"/>
              </a:rPr>
              <a:t>is a connection between two processes, such that the standard output from one process becomes the standard input of the other process. </a:t>
            </a:r>
            <a:endParaRPr/>
          </a:p>
          <a:p>
            <a:pPr marL="342900" marR="0" lvl="0" indent="-342900" algn="just" rtl="0">
              <a:lnSpc>
                <a:spcPct val="100000"/>
              </a:lnSpc>
              <a:spcBef>
                <a:spcPts val="4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In UNIX Operating System, Pipes are useful for communication between related processes(inter-process communication). </a:t>
            </a:r>
            <a:endParaRPr/>
          </a:p>
          <a:p>
            <a:pPr marL="342900" marR="0" lvl="0" indent="-342900" algn="just" rtl="0">
              <a:lnSpc>
                <a:spcPct val="100000"/>
              </a:lnSpc>
              <a:spcBef>
                <a:spcPts val="4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Although pipe can be accessed like an ordinary file, the system actually manages it as FIFO queue.</a:t>
            </a:r>
            <a:endParaRPr/>
          </a:p>
          <a:p>
            <a:pPr marL="342900" marR="0" lvl="0" indent="-342900" algn="just" rtl="0">
              <a:lnSpc>
                <a:spcPct val="100000"/>
              </a:lnSpc>
              <a:spcBef>
                <a:spcPts val="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marR="0" lvl="0" indent="-342900" algn="just" rtl="0">
              <a:lnSpc>
                <a:spcPct val="100000"/>
              </a:lnSpc>
              <a:spcBef>
                <a:spcPts val="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marR="0" lvl="0" indent="-215900" algn="l" rtl="0">
              <a:spcBef>
                <a:spcPts val="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p:txBody>
      </p:sp>
      <p:pic>
        <p:nvPicPr>
          <p:cNvPr id="253" name="Google Shape;253;p18" descr="ipc.PNG"/>
          <p:cNvPicPr preferRelativeResize="0"/>
          <p:nvPr/>
        </p:nvPicPr>
        <p:blipFill rotWithShape="1">
          <a:blip r:embed="rId4">
            <a:alphaModFix/>
          </a:blip>
          <a:srcRect/>
          <a:stretch/>
        </p:blipFill>
        <p:spPr>
          <a:xfrm>
            <a:off x="928687" y="3929062"/>
            <a:ext cx="7312025" cy="219868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1" i="0" u="none">
                <a:solidFill>
                  <a:schemeClr val="dk1"/>
                </a:solidFill>
                <a:latin typeface="Times New Roman"/>
                <a:ea typeface="Times New Roman"/>
                <a:cs typeface="Times New Roman"/>
                <a:sym typeface="Times New Roman"/>
              </a:rPr>
              <a:t>Concept of Redirection</a:t>
            </a:r>
            <a:endParaRPr/>
          </a:p>
        </p:txBody>
      </p:sp>
      <p:sp>
        <p:nvSpPr>
          <p:cNvPr id="259" name="Google Shape;259;p1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69</a:t>
            </a:fld>
            <a:endParaRPr/>
          </a:p>
        </p:txBody>
      </p:sp>
      <p:pic>
        <p:nvPicPr>
          <p:cNvPr id="260" name="Google Shape;260;p19"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261" name="Google Shape;261;p19"/>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
        <p:nvSpPr>
          <p:cNvPr id="262" name="Google Shape;262;p19"/>
          <p:cNvSpPr txBox="1"/>
          <p:nvPr/>
        </p:nvSpPr>
        <p:spPr>
          <a:xfrm>
            <a:off x="928687" y="1582737"/>
            <a:ext cx="7215187" cy="2862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000"/>
              <a:buFont typeface="Times New Roman"/>
              <a:buNone/>
            </a:pPr>
            <a:r>
              <a:rPr lang="en-US" sz="2000" b="1" i="0" u="none">
                <a:solidFill>
                  <a:schemeClr val="dk1"/>
                </a:solidFill>
                <a:latin typeface="Times New Roman"/>
                <a:ea typeface="Times New Roman"/>
                <a:cs typeface="Times New Roman"/>
                <a:sym typeface="Times New Roman"/>
              </a:rPr>
              <a:t>Redirection is for files (you redirect streams to/from files). </a:t>
            </a:r>
            <a:endParaRPr/>
          </a:p>
          <a:p>
            <a:pPr marL="0" marR="0" lvl="0" indent="0" algn="just"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One common need when we run applications is to direct the output into a file instead of the terminal. A redirect sends a channel of output to a file. </a:t>
            </a:r>
            <a:endParaRPr/>
          </a:p>
          <a:p>
            <a:pPr marL="0" marR="0" lvl="0" indent="0" algn="just" rtl="0">
              <a:lnSpc>
                <a:spcPct val="100000"/>
              </a:lnSpc>
              <a:spcBef>
                <a:spcPts val="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This is typically done with the </a:t>
            </a:r>
            <a:r>
              <a:rPr lang="en-US" sz="2000" b="0" i="1" u="none">
                <a:solidFill>
                  <a:schemeClr val="dk1"/>
                </a:solidFill>
                <a:latin typeface="Times New Roman"/>
                <a:ea typeface="Times New Roman"/>
                <a:cs typeface="Times New Roman"/>
                <a:sym typeface="Times New Roman"/>
              </a:rPr>
              <a:t>&gt;</a:t>
            </a:r>
            <a:r>
              <a:rPr lang="en-US" sz="2000" b="0" i="0" u="none">
                <a:solidFill>
                  <a:schemeClr val="dk1"/>
                </a:solidFill>
                <a:latin typeface="Times New Roman"/>
                <a:ea typeface="Times New Roman"/>
                <a:cs typeface="Times New Roman"/>
                <a:sym typeface="Times New Roman"/>
              </a:rPr>
              <a:t> operator between the application to run and the file to write the output into. For example, we can send the output of the </a:t>
            </a:r>
            <a:r>
              <a:rPr lang="en-US" sz="2000" b="0" i="1"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ls</a:t>
            </a:r>
            <a:r>
              <a:rPr lang="en-US" sz="2000" b="0" i="0" u="none">
                <a:solidFill>
                  <a:schemeClr val="dk1"/>
                </a:solidFill>
                <a:latin typeface="Times New Roman"/>
                <a:ea typeface="Times New Roman"/>
                <a:cs typeface="Times New Roman"/>
                <a:sym typeface="Times New Roman"/>
              </a:rPr>
              <a:t> command into a file called </a:t>
            </a:r>
            <a:r>
              <a:rPr lang="en-US" sz="2000" b="0" i="1" u="none">
                <a:solidFill>
                  <a:schemeClr val="dk1"/>
                </a:solidFill>
                <a:latin typeface="Times New Roman"/>
                <a:ea typeface="Times New Roman"/>
                <a:cs typeface="Times New Roman"/>
                <a:sym typeface="Times New Roman"/>
              </a:rPr>
              <a:t>files</a:t>
            </a:r>
            <a:r>
              <a:rPr lang="en-US" sz="2000" b="0" i="0" u="none">
                <a:solidFill>
                  <a:schemeClr val="dk1"/>
                </a:solidFill>
                <a:latin typeface="Times New Roman"/>
                <a:ea typeface="Times New Roman"/>
                <a:cs typeface="Times New Roman"/>
                <a:sym typeface="Times New Roman"/>
              </a:rPr>
              <a:t> as follows:</a:t>
            </a:r>
            <a:endParaRPr/>
          </a:p>
          <a:p>
            <a:pPr marL="0" marR="0" lvl="0" indent="0" algn="just" rtl="0">
              <a:lnSpc>
                <a:spcPct val="100000"/>
              </a:lnSpc>
              <a:spcBef>
                <a:spcPts val="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 ls &gt; files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7"/>
          <p:cNvSpPr txBox="1">
            <a:spLocks noGrp="1"/>
          </p:cNvSpPr>
          <p:nvPr>
            <p:ph type="title"/>
          </p:nvPr>
        </p:nvSpPr>
        <p:spPr>
          <a:xfrm>
            <a:off x="319087" y="0"/>
            <a:ext cx="8229600" cy="109537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02124"/>
              </a:buClr>
              <a:buSzPts val="3200"/>
              <a:buFont typeface="Times New Roman"/>
              <a:buNone/>
            </a:pPr>
            <a:r>
              <a:rPr lang="en-US" sz="3200" b="1" i="0" u="none">
                <a:solidFill>
                  <a:srgbClr val="202124"/>
                </a:solidFill>
                <a:latin typeface="Times New Roman"/>
                <a:ea typeface="Times New Roman"/>
                <a:cs typeface="Times New Roman"/>
                <a:sym typeface="Times New Roman"/>
              </a:rPr>
              <a:t>Components of Operating System</a:t>
            </a:r>
            <a:endParaRPr/>
          </a:p>
        </p:txBody>
      </p:sp>
      <p:sp>
        <p:nvSpPr>
          <p:cNvPr id="139" name="Google Shape;139;p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000000"/>
              </a:buClr>
              <a:buSzPts val="2800"/>
              <a:buFont typeface="Calibri"/>
              <a:buAutoNum type="arabicPeriod"/>
            </a:pPr>
            <a:r>
              <a:rPr lang="en-US" sz="2800" b="0" i="0" u="none">
                <a:solidFill>
                  <a:srgbClr val="000000"/>
                </a:solidFill>
                <a:latin typeface="Times New Roman"/>
                <a:ea typeface="Times New Roman"/>
                <a:cs typeface="Times New Roman"/>
                <a:sym typeface="Times New Roman"/>
              </a:rPr>
              <a:t>Process Management</a:t>
            </a:r>
            <a:endParaRPr/>
          </a:p>
          <a:p>
            <a:pPr marL="342900" marR="0" lvl="0" indent="-342900" algn="just" rtl="0">
              <a:lnSpc>
                <a:spcPct val="100000"/>
              </a:lnSpc>
              <a:spcBef>
                <a:spcPts val="560"/>
              </a:spcBef>
              <a:spcAft>
                <a:spcPts val="0"/>
              </a:spcAft>
              <a:buClr>
                <a:srgbClr val="000000"/>
              </a:buClr>
              <a:buSzPts val="2800"/>
              <a:buFont typeface="Calibri"/>
              <a:buAutoNum type="arabicPeriod"/>
            </a:pPr>
            <a:r>
              <a:rPr lang="en-US" sz="2800" b="0" i="0" u="none">
                <a:solidFill>
                  <a:srgbClr val="000000"/>
                </a:solidFill>
                <a:latin typeface="Times New Roman"/>
                <a:ea typeface="Times New Roman"/>
                <a:cs typeface="Times New Roman"/>
                <a:sym typeface="Times New Roman"/>
              </a:rPr>
              <a:t>File Management</a:t>
            </a:r>
            <a:endParaRPr/>
          </a:p>
          <a:p>
            <a:pPr marL="342900" marR="0" lvl="0" indent="-342900" algn="just" rtl="0">
              <a:lnSpc>
                <a:spcPct val="100000"/>
              </a:lnSpc>
              <a:spcBef>
                <a:spcPts val="560"/>
              </a:spcBef>
              <a:spcAft>
                <a:spcPts val="0"/>
              </a:spcAft>
              <a:buClr>
                <a:srgbClr val="000000"/>
              </a:buClr>
              <a:buSzPts val="2800"/>
              <a:buFont typeface="Calibri"/>
              <a:buAutoNum type="arabicPeriod"/>
            </a:pPr>
            <a:r>
              <a:rPr lang="en-US" sz="2800" b="0" i="0" u="none">
                <a:solidFill>
                  <a:srgbClr val="000000"/>
                </a:solidFill>
                <a:latin typeface="Times New Roman"/>
                <a:ea typeface="Times New Roman"/>
                <a:cs typeface="Times New Roman"/>
                <a:sym typeface="Times New Roman"/>
              </a:rPr>
              <a:t>Network Management</a:t>
            </a:r>
            <a:endParaRPr/>
          </a:p>
          <a:p>
            <a:pPr marL="342900" marR="0" lvl="0" indent="-342900" algn="just" rtl="0">
              <a:lnSpc>
                <a:spcPct val="100000"/>
              </a:lnSpc>
              <a:spcBef>
                <a:spcPts val="560"/>
              </a:spcBef>
              <a:spcAft>
                <a:spcPts val="0"/>
              </a:spcAft>
              <a:buClr>
                <a:srgbClr val="000000"/>
              </a:buClr>
              <a:buSzPts val="2800"/>
              <a:buFont typeface="Calibri"/>
              <a:buAutoNum type="arabicPeriod"/>
            </a:pPr>
            <a:r>
              <a:rPr lang="en-US" sz="2800" b="0" i="0" u="none">
                <a:solidFill>
                  <a:srgbClr val="000000"/>
                </a:solidFill>
                <a:latin typeface="Times New Roman"/>
                <a:ea typeface="Times New Roman"/>
                <a:cs typeface="Times New Roman"/>
                <a:sym typeface="Times New Roman"/>
              </a:rPr>
              <a:t>Main Memory Management</a:t>
            </a:r>
            <a:endParaRPr/>
          </a:p>
          <a:p>
            <a:pPr marL="342900" marR="0" lvl="0" indent="-342900" algn="just" rtl="0">
              <a:lnSpc>
                <a:spcPct val="100000"/>
              </a:lnSpc>
              <a:spcBef>
                <a:spcPts val="560"/>
              </a:spcBef>
              <a:spcAft>
                <a:spcPts val="0"/>
              </a:spcAft>
              <a:buClr>
                <a:srgbClr val="000000"/>
              </a:buClr>
              <a:buSzPts val="2800"/>
              <a:buFont typeface="Calibri"/>
              <a:buAutoNum type="arabicPeriod"/>
            </a:pPr>
            <a:r>
              <a:rPr lang="en-US" sz="2800" b="0" i="0" u="none">
                <a:solidFill>
                  <a:srgbClr val="000000"/>
                </a:solidFill>
                <a:latin typeface="Times New Roman"/>
                <a:ea typeface="Times New Roman"/>
                <a:cs typeface="Times New Roman"/>
                <a:sym typeface="Times New Roman"/>
              </a:rPr>
              <a:t>Secondary Storage Management</a:t>
            </a:r>
            <a:endParaRPr/>
          </a:p>
          <a:p>
            <a:pPr marL="342900" marR="0" lvl="0" indent="-342900" algn="just" rtl="0">
              <a:lnSpc>
                <a:spcPct val="100000"/>
              </a:lnSpc>
              <a:spcBef>
                <a:spcPts val="560"/>
              </a:spcBef>
              <a:spcAft>
                <a:spcPts val="0"/>
              </a:spcAft>
              <a:buClr>
                <a:srgbClr val="000000"/>
              </a:buClr>
              <a:buSzPts val="2800"/>
              <a:buFont typeface="Calibri"/>
              <a:buAutoNum type="arabicPeriod"/>
            </a:pPr>
            <a:r>
              <a:rPr lang="en-US" sz="2800" b="0" i="0" u="none">
                <a:solidFill>
                  <a:srgbClr val="000000"/>
                </a:solidFill>
                <a:latin typeface="Times New Roman"/>
                <a:ea typeface="Times New Roman"/>
                <a:cs typeface="Times New Roman"/>
                <a:sym typeface="Times New Roman"/>
              </a:rPr>
              <a:t>I/O Device Management</a:t>
            </a:r>
            <a:endParaRPr/>
          </a:p>
          <a:p>
            <a:pPr marL="342900" marR="0" lvl="0" indent="-342900" algn="just" rtl="0">
              <a:lnSpc>
                <a:spcPct val="100000"/>
              </a:lnSpc>
              <a:spcBef>
                <a:spcPts val="560"/>
              </a:spcBef>
              <a:spcAft>
                <a:spcPts val="0"/>
              </a:spcAft>
              <a:buClr>
                <a:srgbClr val="000000"/>
              </a:buClr>
              <a:buSzPts val="2800"/>
              <a:buFont typeface="Calibri"/>
              <a:buAutoNum type="arabicPeriod"/>
            </a:pPr>
            <a:r>
              <a:rPr lang="en-US" sz="2800" b="0" i="0" u="none">
                <a:solidFill>
                  <a:srgbClr val="000000"/>
                </a:solidFill>
                <a:latin typeface="Times New Roman"/>
                <a:ea typeface="Times New Roman"/>
                <a:cs typeface="Times New Roman"/>
                <a:sym typeface="Times New Roman"/>
              </a:rPr>
              <a:t>Security Management</a:t>
            </a:r>
            <a:endParaRPr/>
          </a:p>
          <a:p>
            <a:pPr marL="342900" marR="0" lvl="0" indent="-342900" algn="just" rtl="0">
              <a:lnSpc>
                <a:spcPct val="100000"/>
              </a:lnSpc>
              <a:spcBef>
                <a:spcPts val="560"/>
              </a:spcBef>
              <a:spcAft>
                <a:spcPts val="0"/>
              </a:spcAft>
              <a:buClr>
                <a:srgbClr val="000000"/>
              </a:buClr>
              <a:buSzPts val="2800"/>
              <a:buFont typeface="Calibri"/>
              <a:buAutoNum type="arabicPeriod"/>
            </a:pPr>
            <a:r>
              <a:rPr lang="en-US" sz="2800" b="0" i="0" u="none">
                <a:solidFill>
                  <a:srgbClr val="000000"/>
                </a:solidFill>
                <a:latin typeface="Times New Roman"/>
                <a:ea typeface="Times New Roman"/>
                <a:cs typeface="Times New Roman"/>
                <a:sym typeface="Times New Roman"/>
              </a:rPr>
              <a:t>Command Interpreter System</a:t>
            </a:r>
            <a:endParaRPr/>
          </a:p>
          <a:p>
            <a:pPr marL="342900" marR="0" lvl="0" indent="-165100" algn="l" rtl="0">
              <a:spcBef>
                <a:spcPts val="560"/>
              </a:spcBef>
              <a:spcAft>
                <a:spcPts val="0"/>
              </a:spcAft>
              <a:buClr>
                <a:schemeClr val="dk1"/>
              </a:buClr>
              <a:buSzPts val="2800"/>
              <a:buFont typeface="Arial"/>
              <a:buNone/>
            </a:pPr>
            <a:endParaRPr sz="2800" b="0" i="0" u="none">
              <a:solidFill>
                <a:srgbClr val="000000"/>
              </a:solidFill>
              <a:latin typeface="Times New Roman"/>
              <a:ea typeface="Times New Roman"/>
              <a:cs typeface="Times New Roman"/>
              <a:sym typeface="Times New Roman"/>
            </a:endParaRPr>
          </a:p>
        </p:txBody>
      </p:sp>
      <p:sp>
        <p:nvSpPr>
          <p:cNvPr id="140" name="Google Shape;140;p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7</a:t>
            </a:fld>
            <a:endParaRPr/>
          </a:p>
        </p:txBody>
      </p:sp>
      <p:pic>
        <p:nvPicPr>
          <p:cNvPr id="141" name="Google Shape;141;p7"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142" name="Google Shape;142;p7"/>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1" i="0" u="none">
                <a:solidFill>
                  <a:schemeClr val="dk1"/>
                </a:solidFill>
                <a:latin typeface="Times New Roman"/>
                <a:ea typeface="Times New Roman"/>
                <a:cs typeface="Times New Roman"/>
                <a:sym typeface="Times New Roman"/>
              </a:rPr>
              <a:t>Searching the File System</a:t>
            </a:r>
            <a:endParaRPr/>
          </a:p>
        </p:txBody>
      </p:sp>
      <p:sp>
        <p:nvSpPr>
          <p:cNvPr id="268" name="Google Shape;268;p2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70</a:t>
            </a:fld>
            <a:endParaRPr/>
          </a:p>
        </p:txBody>
      </p:sp>
      <p:pic>
        <p:nvPicPr>
          <p:cNvPr id="269" name="Google Shape;269;p20"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270" name="Google Shape;270;p20"/>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
        <p:nvSpPr>
          <p:cNvPr id="271" name="Google Shape;271;p20"/>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800"/>
              <a:buFont typeface="Arial"/>
              <a:buChar char="•"/>
            </a:pPr>
            <a:r>
              <a:rPr lang="en-US" sz="2800" b="0" i="0" u="none">
                <a:solidFill>
                  <a:schemeClr val="dk1"/>
                </a:solidFill>
                <a:latin typeface="Times New Roman"/>
                <a:ea typeface="Times New Roman"/>
                <a:cs typeface="Times New Roman"/>
                <a:sym typeface="Times New Roman"/>
              </a:rPr>
              <a:t>Use command- </a:t>
            </a:r>
            <a:r>
              <a:rPr lang="en-US" sz="2800" b="1" i="0" u="none">
                <a:solidFill>
                  <a:schemeClr val="dk1"/>
                </a:solidFill>
                <a:latin typeface="Times New Roman"/>
                <a:ea typeface="Times New Roman"/>
                <a:cs typeface="Times New Roman"/>
                <a:sym typeface="Times New Roman"/>
              </a:rPr>
              <a:t>find</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It search for files in a directory hierarchy under Linux and all other UNIX like operating systems.</a:t>
            </a:r>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Examples:</a:t>
            </a:r>
            <a:endParaRPr/>
          </a:p>
          <a:p>
            <a:pPr marL="1143000" marR="0" lvl="2" indent="-22860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find . - name thisfile.txt. ... </a:t>
            </a:r>
            <a:endParaRPr/>
          </a:p>
          <a:p>
            <a:pPr marL="1143000" marR="0" lvl="2" indent="-22860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find /home -name *.jpg. Look for all . ... </a:t>
            </a:r>
            <a:endParaRPr/>
          </a:p>
          <a:p>
            <a:pPr marL="1143000" marR="0" lvl="2" indent="-228600" algn="l" rtl="0">
              <a:lnSpc>
                <a:spcPct val="100000"/>
              </a:lnSpc>
              <a:spcBef>
                <a:spcPts val="40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342900" marR="0" lvl="0" indent="-215900" algn="l" rtl="0">
              <a:spcBef>
                <a:spcPts val="40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1" i="0" u="none">
                <a:solidFill>
                  <a:schemeClr val="dk1"/>
                </a:solidFill>
                <a:latin typeface="Times New Roman"/>
                <a:ea typeface="Times New Roman"/>
                <a:cs typeface="Times New Roman"/>
                <a:sym typeface="Times New Roman"/>
              </a:rPr>
              <a:t>Searching the File System contd..</a:t>
            </a:r>
            <a:endParaRPr/>
          </a:p>
        </p:txBody>
      </p:sp>
      <p:sp>
        <p:nvSpPr>
          <p:cNvPr id="277" name="Google Shape;277;p2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71</a:t>
            </a:fld>
            <a:endParaRPr/>
          </a:p>
        </p:txBody>
      </p:sp>
      <p:pic>
        <p:nvPicPr>
          <p:cNvPr id="278" name="Google Shape;278;p21"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279" name="Google Shape;279;p21"/>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
        <p:nvSpPr>
          <p:cNvPr id="280" name="Google Shape;280;p2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1143000" marR="0" lvl="2" indent="-228600" algn="just"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Use command- </a:t>
            </a:r>
            <a:r>
              <a:rPr lang="en-US" sz="2000" b="1" i="0" u="none" strike="noStrike" cap="none">
                <a:solidFill>
                  <a:schemeClr val="dk1"/>
                </a:solidFill>
                <a:latin typeface="Times New Roman"/>
                <a:ea typeface="Times New Roman"/>
                <a:cs typeface="Times New Roman"/>
                <a:sym typeface="Times New Roman"/>
              </a:rPr>
              <a:t>grep</a:t>
            </a:r>
            <a:endParaRPr/>
          </a:p>
          <a:p>
            <a:pPr marL="1143000" marR="0" lvl="2" indent="-228600" algn="just" rtl="0">
              <a:lnSpc>
                <a:spcPct val="100000"/>
              </a:lnSpc>
              <a:spcBef>
                <a:spcPts val="400"/>
              </a:spcBef>
              <a:spcAft>
                <a:spcPts val="0"/>
              </a:spcAft>
              <a:buClr>
                <a:schemeClr val="dk1"/>
              </a:buClr>
              <a:buSzPts val="2000"/>
              <a:buFont typeface="Arial"/>
              <a:buChar char="•"/>
            </a:pPr>
            <a:r>
              <a:rPr lang="en-US" sz="2000" b="1" i="0" u="none" strike="noStrike" cap="none">
                <a:solidFill>
                  <a:schemeClr val="dk1"/>
                </a:solidFill>
                <a:latin typeface="Times New Roman"/>
                <a:ea typeface="Times New Roman"/>
                <a:cs typeface="Times New Roman"/>
                <a:sym typeface="Times New Roman"/>
              </a:rPr>
              <a:t>Grep </a:t>
            </a:r>
            <a:r>
              <a:rPr lang="en-US" sz="2000" b="0" i="0" u="none" strike="noStrike" cap="none">
                <a:solidFill>
                  <a:schemeClr val="dk1"/>
                </a:solidFill>
                <a:latin typeface="Times New Roman"/>
                <a:ea typeface="Times New Roman"/>
                <a:cs typeface="Times New Roman"/>
                <a:sym typeface="Times New Roman"/>
              </a:rPr>
              <a:t>is an acronym that stands for </a:t>
            </a:r>
            <a:r>
              <a:rPr lang="en-US" sz="2000" b="1" i="0" u="none" strike="noStrike" cap="none">
                <a:solidFill>
                  <a:schemeClr val="dk1"/>
                </a:solidFill>
                <a:latin typeface="Times New Roman"/>
                <a:ea typeface="Times New Roman"/>
                <a:cs typeface="Times New Roman"/>
                <a:sym typeface="Times New Roman"/>
              </a:rPr>
              <a:t>G</a:t>
            </a:r>
            <a:r>
              <a:rPr lang="en-US" sz="2000" b="0" i="0" u="none" strike="noStrike" cap="none">
                <a:solidFill>
                  <a:schemeClr val="dk1"/>
                </a:solidFill>
                <a:latin typeface="Times New Roman"/>
                <a:ea typeface="Times New Roman"/>
                <a:cs typeface="Times New Roman"/>
                <a:sym typeface="Times New Roman"/>
              </a:rPr>
              <a:t>lobal </a:t>
            </a:r>
            <a:r>
              <a:rPr lang="en-US" sz="2000" b="1" i="0" u="none" strike="noStrike" cap="none">
                <a:solidFill>
                  <a:schemeClr val="dk1"/>
                </a:solidFill>
                <a:latin typeface="Times New Roman"/>
                <a:ea typeface="Times New Roman"/>
                <a:cs typeface="Times New Roman"/>
                <a:sym typeface="Times New Roman"/>
              </a:rPr>
              <a:t>R</a:t>
            </a:r>
            <a:r>
              <a:rPr lang="en-US" sz="2000" b="0" i="0" u="none" strike="noStrike" cap="none">
                <a:solidFill>
                  <a:schemeClr val="dk1"/>
                </a:solidFill>
                <a:latin typeface="Times New Roman"/>
                <a:ea typeface="Times New Roman"/>
                <a:cs typeface="Times New Roman"/>
                <a:sym typeface="Times New Roman"/>
              </a:rPr>
              <a:t>egular </a:t>
            </a:r>
            <a:r>
              <a:rPr lang="en-US" sz="2000" b="1" i="0" u="none" strike="noStrike" cap="none">
                <a:solidFill>
                  <a:schemeClr val="dk1"/>
                </a:solidFill>
                <a:latin typeface="Times New Roman"/>
                <a:ea typeface="Times New Roman"/>
                <a:cs typeface="Times New Roman"/>
                <a:sym typeface="Times New Roman"/>
              </a:rPr>
              <a:t>E</a:t>
            </a:r>
            <a:r>
              <a:rPr lang="en-US" sz="2000" b="0" i="0" u="none" strike="noStrike" cap="none">
                <a:solidFill>
                  <a:schemeClr val="dk1"/>
                </a:solidFill>
                <a:latin typeface="Times New Roman"/>
                <a:ea typeface="Times New Roman"/>
                <a:cs typeface="Times New Roman"/>
                <a:sym typeface="Times New Roman"/>
              </a:rPr>
              <a:t>xpression </a:t>
            </a:r>
            <a:r>
              <a:rPr lang="en-US" sz="2000" b="1" i="0" u="none" strike="noStrike" cap="none">
                <a:solidFill>
                  <a:schemeClr val="dk1"/>
                </a:solidFill>
                <a:latin typeface="Times New Roman"/>
                <a:ea typeface="Times New Roman"/>
                <a:cs typeface="Times New Roman"/>
                <a:sym typeface="Times New Roman"/>
              </a:rPr>
              <a:t>P</a:t>
            </a:r>
            <a:r>
              <a:rPr lang="en-US" sz="2000" b="0" i="0" u="none" strike="noStrike" cap="none">
                <a:solidFill>
                  <a:schemeClr val="dk1"/>
                </a:solidFill>
                <a:latin typeface="Times New Roman"/>
                <a:ea typeface="Times New Roman"/>
                <a:cs typeface="Times New Roman"/>
                <a:sym typeface="Times New Roman"/>
              </a:rPr>
              <a:t>rint.</a:t>
            </a:r>
            <a:endParaRPr sz="2000" b="1" i="0" u="none" strike="noStrike" cap="none">
              <a:solidFill>
                <a:schemeClr val="dk1"/>
              </a:solidFill>
              <a:latin typeface="Times New Roman"/>
              <a:ea typeface="Times New Roman"/>
              <a:cs typeface="Times New Roman"/>
              <a:sym typeface="Times New Roman"/>
            </a:endParaRPr>
          </a:p>
          <a:p>
            <a:pPr marL="1143000" marR="0" lvl="2" indent="-228600" algn="just"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The grep command searches through the file, looking for matches to the pattern specified. </a:t>
            </a:r>
            <a:endParaRPr/>
          </a:p>
          <a:p>
            <a:pPr marL="1143000" marR="0" lvl="2" indent="-228600" algn="just"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Grep is case-sensitive. </a:t>
            </a:r>
            <a:endParaRPr sz="2000" b="1" i="0" u="none" strike="noStrike" cap="none">
              <a:solidFill>
                <a:schemeClr val="dk1"/>
              </a:solidFill>
              <a:latin typeface="Times New Roman"/>
              <a:ea typeface="Times New Roman"/>
              <a:cs typeface="Times New Roman"/>
              <a:sym typeface="Times New Roman"/>
            </a:endParaRPr>
          </a:p>
          <a:p>
            <a:pPr marL="1143000" marR="0" lvl="2" indent="-228600" algn="just" rtl="0">
              <a:lnSpc>
                <a:spcPct val="100000"/>
              </a:lnSpc>
              <a:spcBef>
                <a:spcPts val="40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1143000" marR="0" lvl="2" indent="-228600" algn="just"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Example:</a:t>
            </a:r>
            <a:endParaRPr/>
          </a:p>
          <a:p>
            <a:pPr marL="742950" marR="0" lvl="1" indent="-285750" algn="just"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		grep  myname biodata</a:t>
            </a:r>
            <a:endParaRPr/>
          </a:p>
          <a:p>
            <a:pPr marL="1143000" marR="0" lvl="2" indent="-228600" algn="just"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Here biodata is file and myname is specific pattern for searching in biodata file</a:t>
            </a:r>
            <a:endParaRPr/>
          </a:p>
          <a:p>
            <a:pPr marL="342900" marR="0" lvl="0" indent="-215900" algn="l" rtl="0">
              <a:spcBef>
                <a:spcPts val="40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2"/>
          <p:cNvSpPr txBox="1">
            <a:spLocks noGrp="1"/>
          </p:cNvSpPr>
          <p:nvPr>
            <p:ph type="title"/>
          </p:nvPr>
        </p:nvSpPr>
        <p:spPr>
          <a:xfrm>
            <a:off x="428625" y="28575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1" i="0" u="none">
                <a:solidFill>
                  <a:schemeClr val="dk1"/>
                </a:solidFill>
                <a:latin typeface="Times New Roman"/>
                <a:ea typeface="Times New Roman"/>
                <a:cs typeface="Times New Roman"/>
                <a:sym typeface="Times New Roman"/>
              </a:rPr>
              <a:t>Use of grep</a:t>
            </a:r>
            <a:endParaRPr/>
          </a:p>
        </p:txBody>
      </p:sp>
      <p:sp>
        <p:nvSpPr>
          <p:cNvPr id="286" name="Google Shape;286;p2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72</a:t>
            </a:fld>
            <a:endParaRPr/>
          </a:p>
        </p:txBody>
      </p:sp>
      <p:pic>
        <p:nvPicPr>
          <p:cNvPr id="287" name="Google Shape;287;p22"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288" name="Google Shape;288;p22"/>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289" name="Google Shape;289;p22"/>
          <p:cNvPicPr preferRelativeResize="0">
            <a:picLocks noGrp="1"/>
          </p:cNvPicPr>
          <p:nvPr>
            <p:ph type="body" idx="1"/>
          </p:nvPr>
        </p:nvPicPr>
        <p:blipFill rotWithShape="1">
          <a:blip r:embed="rId4">
            <a:alphaModFix/>
          </a:blip>
          <a:srcRect/>
          <a:stretch/>
        </p:blipFill>
        <p:spPr>
          <a:xfrm>
            <a:off x="1149350" y="1600200"/>
            <a:ext cx="6845300" cy="452596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3"/>
          <p:cNvSpPr txBox="1">
            <a:spLocks noGrp="1"/>
          </p:cNvSpPr>
          <p:nvPr>
            <p:ph type="title"/>
          </p:nvPr>
        </p:nvSpPr>
        <p:spPr>
          <a:xfrm>
            <a:off x="428625" y="28575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1" i="0" u="none">
                <a:solidFill>
                  <a:schemeClr val="dk1"/>
                </a:solidFill>
                <a:latin typeface="Times New Roman"/>
                <a:ea typeface="Times New Roman"/>
                <a:cs typeface="Times New Roman"/>
                <a:sym typeface="Times New Roman"/>
              </a:rPr>
              <a:t>Use of grep contd..</a:t>
            </a:r>
            <a:endParaRPr/>
          </a:p>
        </p:txBody>
      </p:sp>
      <p:sp>
        <p:nvSpPr>
          <p:cNvPr id="295" name="Google Shape;295;p2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73</a:t>
            </a:fld>
            <a:endParaRPr/>
          </a:p>
        </p:txBody>
      </p:sp>
      <p:pic>
        <p:nvPicPr>
          <p:cNvPr id="296" name="Google Shape;296;p23"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297" name="Google Shape;297;p23"/>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298" name="Google Shape;298;p23"/>
          <p:cNvPicPr preferRelativeResize="0"/>
          <p:nvPr/>
        </p:nvPicPr>
        <p:blipFill rotWithShape="1">
          <a:blip r:embed="rId4">
            <a:alphaModFix/>
          </a:blip>
          <a:srcRect/>
          <a:stretch/>
        </p:blipFill>
        <p:spPr>
          <a:xfrm>
            <a:off x="714375" y="1571625"/>
            <a:ext cx="7448550" cy="4508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1" i="0" u="none">
                <a:solidFill>
                  <a:schemeClr val="dk1"/>
                </a:solidFill>
                <a:latin typeface="Times New Roman"/>
                <a:ea typeface="Times New Roman"/>
                <a:cs typeface="Times New Roman"/>
                <a:sym typeface="Times New Roman"/>
              </a:rPr>
              <a:t>Process Signals</a:t>
            </a:r>
            <a:endParaRPr/>
          </a:p>
        </p:txBody>
      </p:sp>
      <p:sp>
        <p:nvSpPr>
          <p:cNvPr id="304" name="Google Shape;304;p2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74</a:t>
            </a:fld>
            <a:endParaRPr/>
          </a:p>
        </p:txBody>
      </p:sp>
      <p:pic>
        <p:nvPicPr>
          <p:cNvPr id="305" name="Google Shape;305;p24"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306" name="Google Shape;306;p24"/>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
        <p:nvSpPr>
          <p:cNvPr id="307" name="Google Shape;307;p2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A signal is basically a one-way notification. </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A signal can be sent by the kernel to a process, by a process to another process, or a process to itself.</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Signals are one of the ways process communicate among themselves and with the kernel. </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The list of the most commonly used signals follow:</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1" i="0" u="none">
                <a:solidFill>
                  <a:schemeClr val="dk1"/>
                </a:solidFill>
                <a:latin typeface="Times New Roman"/>
                <a:ea typeface="Times New Roman"/>
                <a:cs typeface="Times New Roman"/>
                <a:sym typeface="Times New Roman"/>
              </a:rPr>
              <a:t>SIGTERM:</a:t>
            </a:r>
            <a:r>
              <a:rPr lang="en-US" sz="2000" b="0" i="0" u="none">
                <a:solidFill>
                  <a:schemeClr val="dk1"/>
                </a:solidFill>
                <a:latin typeface="Times New Roman"/>
                <a:ea typeface="Times New Roman"/>
                <a:cs typeface="Times New Roman"/>
                <a:sym typeface="Times New Roman"/>
              </a:rPr>
              <a:t> Surprisingly, the default signal sent by kill command. </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Asks the process to terminate voluntarily.</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1" i="0" u="none">
                <a:solidFill>
                  <a:schemeClr val="dk1"/>
                </a:solidFill>
                <a:latin typeface="Times New Roman"/>
                <a:ea typeface="Times New Roman"/>
                <a:cs typeface="Times New Roman"/>
                <a:sym typeface="Times New Roman"/>
              </a:rPr>
              <a:t>SIGKILL:</a:t>
            </a:r>
            <a:r>
              <a:rPr lang="en-US" sz="2000" b="0" i="0" u="none">
                <a:solidFill>
                  <a:schemeClr val="dk1"/>
                </a:solidFill>
                <a:latin typeface="Times New Roman"/>
                <a:ea typeface="Times New Roman"/>
                <a:cs typeface="Times New Roman"/>
                <a:sym typeface="Times New Roman"/>
              </a:rPr>
              <a:t> unlike </a:t>
            </a:r>
            <a:r>
              <a:rPr lang="en-US" sz="2000" b="1" i="0" u="none">
                <a:solidFill>
                  <a:schemeClr val="dk1"/>
                </a:solidFill>
                <a:latin typeface="Times New Roman"/>
                <a:ea typeface="Times New Roman"/>
                <a:cs typeface="Times New Roman"/>
                <a:sym typeface="Times New Roman"/>
              </a:rPr>
              <a:t>SIGTERM,</a:t>
            </a:r>
            <a:r>
              <a:rPr lang="en-US" sz="2000" b="0" i="0" u="none">
                <a:solidFill>
                  <a:schemeClr val="dk1"/>
                </a:solidFill>
                <a:latin typeface="Times New Roman"/>
                <a:ea typeface="Times New Roman"/>
                <a:cs typeface="Times New Roman"/>
                <a:sym typeface="Times New Roman"/>
              </a:rPr>
              <a:t> forces the process to terminate. </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Can't be blocked or handled.</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1" i="0" u="none">
                <a:solidFill>
                  <a:schemeClr val="dk1"/>
                </a:solidFill>
                <a:latin typeface="Times New Roman"/>
                <a:ea typeface="Times New Roman"/>
                <a:cs typeface="Times New Roman"/>
                <a:sym typeface="Times New Roman"/>
              </a:rPr>
              <a:t>SIGSTOP: </a:t>
            </a:r>
            <a:r>
              <a:rPr lang="en-US" sz="2000" b="0" i="0" u="none">
                <a:solidFill>
                  <a:schemeClr val="dk1"/>
                </a:solidFill>
                <a:latin typeface="Times New Roman"/>
                <a:ea typeface="Times New Roman"/>
                <a:cs typeface="Times New Roman"/>
                <a:sym typeface="Times New Roman"/>
              </a:rPr>
              <a:t>suspend the process execution. </a:t>
            </a:r>
            <a:endParaRPr/>
          </a:p>
          <a:p>
            <a:pPr marL="342900" marR="0" lvl="0" indent="-215900" algn="l" rtl="0">
              <a:spcBef>
                <a:spcPts val="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75</a:t>
            </a:fld>
            <a:endParaRPr/>
          </a:p>
        </p:txBody>
      </p:sp>
      <p:pic>
        <p:nvPicPr>
          <p:cNvPr id="323" name="Google Shape;323;p26"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324" name="Google Shape;324;p26"/>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
        <p:nvSpPr>
          <p:cNvPr id="325" name="Google Shape;325;p2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1" i="0" u="none">
                <a:solidFill>
                  <a:schemeClr val="dk1"/>
                </a:solidFill>
                <a:latin typeface="Times New Roman"/>
                <a:ea typeface="Times New Roman"/>
                <a:cs typeface="Times New Roman"/>
                <a:sym typeface="Times New Roman"/>
              </a:rPr>
              <a:t>Description of Signals </a:t>
            </a:r>
            <a:endParaRPr/>
          </a:p>
        </p:txBody>
      </p:sp>
      <p:pic>
        <p:nvPicPr>
          <p:cNvPr id="326" name="Google Shape;326;p26"/>
          <p:cNvPicPr preferRelativeResize="0"/>
          <p:nvPr/>
        </p:nvPicPr>
        <p:blipFill rotWithShape="1">
          <a:blip r:embed="rId4">
            <a:alphaModFix/>
          </a:blip>
          <a:srcRect/>
          <a:stretch/>
        </p:blipFill>
        <p:spPr>
          <a:xfrm>
            <a:off x="928687" y="1428750"/>
            <a:ext cx="7358062" cy="414496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76</a:t>
            </a:fld>
            <a:endParaRPr/>
          </a:p>
        </p:txBody>
      </p:sp>
      <p:pic>
        <p:nvPicPr>
          <p:cNvPr id="332" name="Google Shape;332;p27"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333" name="Google Shape;333;p27"/>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pic>
        <p:nvPicPr>
          <p:cNvPr id="334" name="Google Shape;334;p27"/>
          <p:cNvPicPr preferRelativeResize="0"/>
          <p:nvPr/>
        </p:nvPicPr>
        <p:blipFill rotWithShape="1">
          <a:blip r:embed="rId4">
            <a:alphaModFix/>
          </a:blip>
          <a:srcRect t="16858"/>
          <a:stretch/>
        </p:blipFill>
        <p:spPr>
          <a:xfrm>
            <a:off x="1214437" y="1143000"/>
            <a:ext cx="6610350" cy="4579937"/>
          </a:xfrm>
          <a:prstGeom prst="rect">
            <a:avLst/>
          </a:prstGeom>
          <a:noFill/>
          <a:ln>
            <a:noFill/>
          </a:ln>
        </p:spPr>
      </p:pic>
      <p:sp>
        <p:nvSpPr>
          <p:cNvPr id="335" name="Google Shape;335;p2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Times New Roman"/>
              <a:buNone/>
            </a:pPr>
            <a:r>
              <a:rPr lang="en-US" sz="3600" b="1" i="0" u="none">
                <a:solidFill>
                  <a:schemeClr val="dk1"/>
                </a:solidFill>
                <a:latin typeface="Times New Roman"/>
                <a:ea typeface="Times New Roman"/>
                <a:cs typeface="Times New Roman"/>
                <a:sym typeface="Times New Roman"/>
              </a:rPr>
              <a:t>Linux Signals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b="1" i="0" u="none">
                <a:solidFill>
                  <a:schemeClr val="dk1"/>
                </a:solidFill>
                <a:latin typeface="Times New Roman"/>
                <a:ea typeface="Times New Roman"/>
                <a:cs typeface="Times New Roman"/>
                <a:sym typeface="Times New Roman"/>
              </a:rPr>
              <a:t>Kill command</a:t>
            </a:r>
            <a:endParaRPr/>
          </a:p>
        </p:txBody>
      </p:sp>
      <p:sp>
        <p:nvSpPr>
          <p:cNvPr id="350" name="Google Shape;350;p2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77</a:t>
            </a:fld>
            <a:endParaRPr/>
          </a:p>
        </p:txBody>
      </p:sp>
      <p:pic>
        <p:nvPicPr>
          <p:cNvPr id="351" name="Google Shape;351;p29"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352" name="Google Shape;352;p29"/>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
        <p:nvSpPr>
          <p:cNvPr id="353" name="Google Shape;353;p29"/>
          <p:cNvSpPr txBox="1">
            <a:spLocks noGrp="1"/>
          </p:cNvSpPr>
          <p:nvPr>
            <p:ph type="body" idx="1"/>
          </p:nvPr>
        </p:nvSpPr>
        <p:spPr>
          <a:xfrm>
            <a:off x="357187" y="1643062"/>
            <a:ext cx="8229600" cy="4525962"/>
          </a:xfrm>
          <a:prstGeom prst="rect">
            <a:avLst/>
          </a:prstGeom>
          <a:noFill/>
          <a:ln>
            <a:noFill/>
          </a:ln>
        </p:spPr>
        <p:txBody>
          <a:bodyPr spcFirstLastPara="1" wrap="square" lIns="91425" tIns="45700" rIns="91425" bIns="45700" anchor="t" anchorCtr="0">
            <a:noAutofit/>
          </a:bodyPr>
          <a:lstStyle/>
          <a:p>
            <a:pPr marL="742950" marR="0" lvl="1" indent="-285750" algn="just"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The </a:t>
            </a:r>
            <a:r>
              <a:rPr lang="en-US" sz="2000" b="1" i="0" u="none" strike="noStrike" cap="none">
                <a:solidFill>
                  <a:schemeClr val="dk1"/>
                </a:solidFill>
                <a:latin typeface="Times New Roman"/>
                <a:ea typeface="Times New Roman"/>
                <a:cs typeface="Times New Roman"/>
                <a:sym typeface="Times New Roman"/>
              </a:rPr>
              <a:t>killall</a:t>
            </a:r>
            <a:r>
              <a:rPr lang="en-US" sz="2000" b="0" i="0" u="none" strike="noStrike" cap="none">
                <a:solidFill>
                  <a:schemeClr val="dk1"/>
                </a:solidFill>
                <a:latin typeface="Times New Roman"/>
                <a:ea typeface="Times New Roman"/>
                <a:cs typeface="Times New Roman"/>
                <a:sym typeface="Times New Roman"/>
              </a:rPr>
              <a:t> is a Linux only command. It kills processes by names.</a:t>
            </a:r>
            <a:endParaRPr/>
          </a:p>
          <a:p>
            <a:pPr marL="742950" marR="0" lvl="1" indent="-285750" algn="just"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Examples: </a:t>
            </a:r>
            <a:endParaRPr/>
          </a:p>
          <a:p>
            <a:pPr marL="1143000" marR="0" lvl="2" indent="-228600" algn="just"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killall {Process-Name-Here} </a:t>
            </a:r>
            <a:endParaRPr/>
          </a:p>
          <a:p>
            <a:pPr marL="1143000" marR="0" lvl="2" indent="-228600" algn="just"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killall -9 {Process-Name-Here} </a:t>
            </a:r>
            <a:endParaRPr/>
          </a:p>
          <a:p>
            <a:pPr marL="1143000" marR="0" lvl="2" indent="-228600" algn="just"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killall -15 {Process-Name-Here}</a:t>
            </a:r>
            <a:endParaRPr/>
          </a:p>
          <a:p>
            <a:pPr marL="342900" marR="0" lvl="0" indent="-342900" algn="just" rtl="0">
              <a:lnSpc>
                <a:spcPct val="100000"/>
              </a:lnSpc>
              <a:spcBef>
                <a:spcPts val="400"/>
              </a:spcBef>
              <a:spcAft>
                <a:spcPts val="0"/>
              </a:spcAft>
              <a:buClr>
                <a:schemeClr val="dk1"/>
              </a:buClr>
              <a:buSzPts val="2000"/>
              <a:buFont typeface="Arial"/>
              <a:buChar char="•"/>
            </a:pPr>
            <a:r>
              <a:rPr lang="en-US" sz="2000" b="1" i="0" u="none">
                <a:solidFill>
                  <a:schemeClr val="dk1"/>
                </a:solidFill>
                <a:latin typeface="Times New Roman"/>
                <a:ea typeface="Times New Roman"/>
                <a:cs typeface="Times New Roman"/>
                <a:sym typeface="Times New Roman"/>
              </a:rPr>
              <a:t>kill the process using a PID (Process ID)</a:t>
            </a:r>
            <a:endParaRPr/>
          </a:p>
          <a:p>
            <a:pPr marL="742950" marR="0" lvl="1" indent="-285750" algn="just"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 kill 3486</a:t>
            </a:r>
            <a:endParaRPr/>
          </a:p>
          <a:p>
            <a:pPr marL="742950" marR="0" lvl="1" indent="-285750" algn="just" rtl="0">
              <a:lnSpc>
                <a:spcPct val="100000"/>
              </a:lnSpc>
              <a:spcBef>
                <a:spcPts val="400"/>
              </a:spcBef>
              <a:spcAft>
                <a:spcPts val="0"/>
              </a:spcAft>
              <a:buClr>
                <a:schemeClr val="dk1"/>
              </a:buClr>
              <a:buSzPts val="2000"/>
              <a:buFont typeface="Arial"/>
              <a:buNone/>
            </a:pPr>
            <a:r>
              <a:rPr lang="en-US" sz="2000" b="1" i="0" u="none" strike="noStrike" cap="none">
                <a:solidFill>
                  <a:schemeClr val="dk1"/>
                </a:solidFill>
                <a:latin typeface="Times New Roman"/>
                <a:ea typeface="Times New Roman"/>
                <a:cs typeface="Times New Roman"/>
                <a:sym typeface="Times New Roman"/>
              </a:rPr>
              <a:t>PID can be searched using pgrep command</a:t>
            </a:r>
            <a:endParaRPr/>
          </a:p>
          <a:p>
            <a:pPr marL="342900" marR="0" lvl="0" indent="-215900" algn="l" rtl="0">
              <a:spcBef>
                <a:spcPts val="400"/>
              </a:spcBef>
              <a:spcAft>
                <a:spcPts val="0"/>
              </a:spcAft>
              <a:buClr>
                <a:schemeClr val="dk1"/>
              </a:buClr>
              <a:buSzPts val="2000"/>
              <a:buFont typeface="Arial"/>
              <a:buNone/>
            </a:pPr>
            <a:endParaRPr sz="2000" b="1"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200"/>
              <a:buFont typeface="Times New Roman"/>
              <a:buNone/>
            </a:pPr>
            <a:r>
              <a:rPr lang="en-US" sz="4200" b="1" i="0" u="none">
                <a:solidFill>
                  <a:schemeClr val="dk1"/>
                </a:solidFill>
                <a:latin typeface="Times New Roman"/>
                <a:ea typeface="Times New Roman"/>
                <a:cs typeface="Times New Roman"/>
                <a:sym typeface="Times New Roman"/>
              </a:rPr>
              <a:t>Path Variable	</a:t>
            </a:r>
            <a:endParaRPr/>
          </a:p>
        </p:txBody>
      </p:sp>
      <p:sp>
        <p:nvSpPr>
          <p:cNvPr id="359" name="Google Shape;359;p3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78</a:t>
            </a:fld>
            <a:endParaRPr/>
          </a:p>
        </p:txBody>
      </p:sp>
      <p:pic>
        <p:nvPicPr>
          <p:cNvPr id="360" name="Google Shape;360;p30"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361" name="Google Shape;361;p30"/>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a:solidFill>
                  <a:schemeClr val="lt1"/>
                </a:solidFill>
                <a:latin typeface="Times New Roman"/>
                <a:ea typeface="Times New Roman"/>
                <a:cs typeface="Times New Roman"/>
                <a:sym typeface="Times New Roman"/>
              </a:rPr>
              <a:t>www.lpu.in                                    Lovely Professional University </a:t>
            </a:r>
            <a:endParaRPr/>
          </a:p>
        </p:txBody>
      </p:sp>
      <p:sp>
        <p:nvSpPr>
          <p:cNvPr id="362" name="Google Shape;362;p30"/>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It displays or set a search path for executable files at the command line.</a:t>
            </a:r>
            <a:endParaRPr/>
          </a:p>
          <a:p>
            <a:pPr marL="342900" marR="0" lvl="0" indent="-3429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Syntax PATH </a:t>
            </a:r>
            <a:r>
              <a:rPr lang="en-US" sz="2000" b="0" i="1" u="none">
                <a:solidFill>
                  <a:schemeClr val="dk1"/>
                </a:solidFill>
                <a:latin typeface="Times New Roman"/>
                <a:ea typeface="Times New Roman"/>
                <a:cs typeface="Times New Roman"/>
                <a:sym typeface="Times New Roman"/>
              </a:rPr>
              <a:t>pathname</a:t>
            </a:r>
            <a:r>
              <a:rPr lang="en-US" sz="2000" b="0" i="0" u="none">
                <a:solidFill>
                  <a:schemeClr val="dk1"/>
                </a:solidFill>
                <a:latin typeface="Times New Roman"/>
                <a:ea typeface="Times New Roman"/>
                <a:cs typeface="Times New Roman"/>
                <a:sym typeface="Times New Roman"/>
              </a:rPr>
              <a:t> [;</a:t>
            </a:r>
            <a:r>
              <a:rPr lang="en-US" sz="2000" b="0" i="1" u="none">
                <a:solidFill>
                  <a:schemeClr val="dk1"/>
                </a:solidFill>
                <a:latin typeface="Times New Roman"/>
                <a:ea typeface="Times New Roman"/>
                <a:cs typeface="Times New Roman"/>
                <a:sym typeface="Times New Roman"/>
              </a:rPr>
              <a:t>pathname</a:t>
            </a:r>
            <a:r>
              <a:rPr lang="en-US" sz="2000" b="0" i="0" u="none">
                <a:solidFill>
                  <a:schemeClr val="dk1"/>
                </a:solidFill>
                <a:latin typeface="Times New Roman"/>
                <a:ea typeface="Times New Roman"/>
                <a:cs typeface="Times New Roman"/>
                <a:sym typeface="Times New Roman"/>
              </a:rPr>
              <a:t>] [;</a:t>
            </a:r>
            <a:r>
              <a:rPr lang="en-US" sz="2000" b="0" i="1" u="none">
                <a:solidFill>
                  <a:schemeClr val="dk1"/>
                </a:solidFill>
                <a:latin typeface="Times New Roman"/>
                <a:ea typeface="Times New Roman"/>
                <a:cs typeface="Times New Roman"/>
                <a:sym typeface="Times New Roman"/>
              </a:rPr>
              <a:t>pathname</a:t>
            </a:r>
            <a:r>
              <a:rPr lang="en-US" sz="2000" b="0" i="0" u="none">
                <a:solidFill>
                  <a:schemeClr val="dk1"/>
                </a:solidFill>
                <a:latin typeface="Times New Roman"/>
                <a:ea typeface="Times New Roman"/>
                <a:cs typeface="Times New Roman"/>
                <a:sym typeface="Times New Roman"/>
              </a:rPr>
              <a:t>] [;</a:t>
            </a:r>
            <a:r>
              <a:rPr lang="en-US" sz="2000" b="0" i="1" u="none">
                <a:solidFill>
                  <a:schemeClr val="dk1"/>
                </a:solidFill>
                <a:latin typeface="Times New Roman"/>
                <a:ea typeface="Times New Roman"/>
                <a:cs typeface="Times New Roman"/>
                <a:sym typeface="Times New Roman"/>
              </a:rPr>
              <a:t>pathname</a:t>
            </a:r>
            <a:r>
              <a:rPr lang="en-US" sz="2000" b="0" i="0" u="none">
                <a:solidFill>
                  <a:schemeClr val="dk1"/>
                </a:solidFill>
                <a:latin typeface="Times New Roman"/>
                <a:ea typeface="Times New Roman"/>
                <a:cs typeface="Times New Roman"/>
                <a:sym typeface="Times New Roman"/>
              </a:rPr>
              <a:t>]... PATH PATH ; Key pathname : drive letter and/or folder ; : the command 'PATH ;' will clear the path PATH without parameters will display the current path.</a:t>
            </a:r>
            <a:endParaRPr/>
          </a:p>
          <a:p>
            <a:pPr marL="342900" marR="0" lvl="0" indent="-342900" algn="just"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The %PATH% environment variable contains a list of folders.</a:t>
            </a:r>
            <a:endParaRPr/>
          </a:p>
          <a:p>
            <a:pPr marL="342900" marR="0" lvl="0" indent="-215900" algn="just" rtl="0">
              <a:lnSpc>
                <a:spcPct val="100000"/>
              </a:lnSpc>
              <a:spcBef>
                <a:spcPts val="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marR="0" lvl="0" indent="-342900" algn="just"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The PATH variable is </a:t>
            </a:r>
            <a:r>
              <a:rPr lang="en-US" sz="2000" b="1" i="0" u="none">
                <a:solidFill>
                  <a:schemeClr val="dk1"/>
                </a:solidFill>
                <a:latin typeface="Times New Roman"/>
                <a:ea typeface="Times New Roman"/>
                <a:cs typeface="Times New Roman"/>
                <a:sym typeface="Times New Roman"/>
              </a:rPr>
              <a:t>an environment variable containing an ordered list of paths</a:t>
            </a:r>
            <a:r>
              <a:rPr lang="en-US" sz="2000" b="0" i="0" u="none">
                <a:solidFill>
                  <a:schemeClr val="dk1"/>
                </a:solidFill>
                <a:latin typeface="Times New Roman"/>
                <a:ea typeface="Times New Roman"/>
                <a:cs typeface="Times New Roman"/>
                <a:sym typeface="Times New Roman"/>
              </a:rPr>
              <a:t> that Linux will search for executables when running a command.</a:t>
            </a:r>
            <a:endParaRPr/>
          </a:p>
          <a:p>
            <a:pPr marL="742950" marR="0" lvl="1" indent="-285750" algn="just"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For example, if we want to print </a:t>
            </a:r>
            <a:r>
              <a:rPr lang="en-US" sz="2000" b="0" i="1" u="none" strike="noStrike" cap="none">
                <a:solidFill>
                  <a:schemeClr val="dk1"/>
                </a:solidFill>
                <a:latin typeface="Times New Roman"/>
                <a:ea typeface="Times New Roman"/>
                <a:cs typeface="Times New Roman"/>
                <a:sym typeface="Times New Roman"/>
              </a:rPr>
              <a:t>Hello, world!</a:t>
            </a:r>
            <a:r>
              <a:rPr lang="en-US" sz="2000" b="0" i="0" u="none" strike="noStrike" cap="none">
                <a:solidFill>
                  <a:schemeClr val="dk1"/>
                </a:solidFill>
                <a:latin typeface="Times New Roman"/>
                <a:ea typeface="Times New Roman"/>
                <a:cs typeface="Times New Roman"/>
                <a:sym typeface="Times New Roman"/>
              </a:rPr>
              <a:t> in Bash, the command </a:t>
            </a:r>
            <a:r>
              <a:rPr lang="en-US" sz="2000" b="0" i="1"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echo</a:t>
            </a:r>
            <a:r>
              <a:rPr lang="en-US" sz="2000" b="0" i="0" u="none" strike="noStrike" cap="none">
                <a:solidFill>
                  <a:schemeClr val="dk1"/>
                </a:solidFill>
                <a:latin typeface="Times New Roman"/>
                <a:ea typeface="Times New Roman"/>
                <a:cs typeface="Times New Roman"/>
                <a:sym typeface="Times New Roman"/>
              </a:rPr>
              <a:t> can be used rather than </a:t>
            </a:r>
            <a:r>
              <a:rPr lang="en-US" sz="2000" b="0" i="1" u="none" strike="noStrike" cap="none">
                <a:solidFill>
                  <a:schemeClr val="dk1"/>
                </a:solidFill>
                <a:latin typeface="Times New Roman"/>
                <a:ea typeface="Times New Roman"/>
                <a:cs typeface="Times New Roman"/>
                <a:sym typeface="Times New Roman"/>
              </a:rPr>
              <a:t>/bin/echo,</a:t>
            </a:r>
            <a:r>
              <a:rPr lang="en-US" sz="2000" b="0" i="0" u="none" strike="noStrike" cap="none">
                <a:solidFill>
                  <a:schemeClr val="dk1"/>
                </a:solidFill>
                <a:latin typeface="Times New Roman"/>
                <a:ea typeface="Times New Roman"/>
                <a:cs typeface="Times New Roman"/>
                <a:sym typeface="Times New Roman"/>
              </a:rPr>
              <a:t> so long as </a:t>
            </a:r>
            <a:r>
              <a:rPr lang="en-US" sz="2000" b="0" i="1" u="none" strike="noStrike" cap="none">
                <a:solidFill>
                  <a:schemeClr val="dk1"/>
                </a:solidFill>
                <a:latin typeface="Times New Roman"/>
                <a:ea typeface="Times New Roman"/>
                <a:cs typeface="Times New Roman"/>
                <a:sym typeface="Times New Roman"/>
              </a:rPr>
              <a:t>/bin</a:t>
            </a:r>
            <a:r>
              <a:rPr lang="en-US" sz="2000" b="0" i="0" u="none" strike="noStrike" cap="none">
                <a:solidFill>
                  <a:schemeClr val="dk1"/>
                </a:solidFill>
                <a:latin typeface="Times New Roman"/>
                <a:ea typeface="Times New Roman"/>
                <a:cs typeface="Times New Roman"/>
                <a:sym typeface="Times New Roman"/>
              </a:rPr>
              <a:t> is in </a:t>
            </a:r>
            <a:r>
              <a:rPr lang="en-US" sz="2000" b="0" i="1" u="none" strike="noStrike" cap="none">
                <a:solidFill>
                  <a:schemeClr val="dk1"/>
                </a:solidFill>
                <a:latin typeface="Times New Roman"/>
                <a:ea typeface="Times New Roman"/>
                <a:cs typeface="Times New Roman"/>
                <a:sym typeface="Times New Roman"/>
              </a:rPr>
              <a:t>PATH</a:t>
            </a:r>
            <a:r>
              <a:rPr lang="en-US" sz="2000" b="0" i="0" u="none" strike="noStrike" cap="none">
                <a:solidFill>
                  <a:schemeClr val="dk1"/>
                </a:solidFill>
                <a:latin typeface="Times New Roman"/>
                <a:ea typeface="Times New Roman"/>
                <a:cs typeface="Times New Roman"/>
                <a:sym typeface="Times New Roman"/>
              </a:rPr>
              <a:t>:</a:t>
            </a:r>
            <a:endParaRPr/>
          </a:p>
          <a:p>
            <a:pPr marL="342900" marR="0" lvl="0" indent="-215900" algn="l" rtl="0">
              <a:spcBef>
                <a:spcPts val="40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8</a:t>
            </a:fld>
            <a:endParaRPr/>
          </a:p>
        </p:txBody>
      </p:sp>
      <p:pic>
        <p:nvPicPr>
          <p:cNvPr id="148" name="Google Shape;148;p8" descr="Components of Operating System"/>
          <p:cNvPicPr preferRelativeResize="0">
            <a:picLocks noGrp="1"/>
          </p:cNvPicPr>
          <p:nvPr>
            <p:ph type="body" idx="1"/>
          </p:nvPr>
        </p:nvPicPr>
        <p:blipFill rotWithShape="1">
          <a:blip r:embed="rId3">
            <a:alphaModFix/>
          </a:blip>
          <a:srcRect/>
          <a:stretch/>
        </p:blipFill>
        <p:spPr>
          <a:xfrm>
            <a:off x="755650" y="549275"/>
            <a:ext cx="7561262" cy="5538787"/>
          </a:xfrm>
          <a:prstGeom prst="rect">
            <a:avLst/>
          </a:prstGeom>
          <a:noFill/>
          <a:ln>
            <a:noFill/>
          </a:ln>
        </p:spPr>
      </p:pic>
      <p:pic>
        <p:nvPicPr>
          <p:cNvPr id="149" name="Google Shape;149;p8" descr="Lovely Professional University - Wikipedia"/>
          <p:cNvPicPr preferRelativeResize="0"/>
          <p:nvPr/>
        </p:nvPicPr>
        <p:blipFill rotWithShape="1">
          <a:blip r:embed="rId4">
            <a:alphaModFix/>
          </a:blip>
          <a:srcRect/>
          <a:stretch/>
        </p:blipFill>
        <p:spPr>
          <a:xfrm>
            <a:off x="8388350" y="74612"/>
            <a:ext cx="704850" cy="701675"/>
          </a:xfrm>
          <a:prstGeom prst="rect">
            <a:avLst/>
          </a:prstGeom>
          <a:noFill/>
          <a:ln>
            <a:noFill/>
          </a:ln>
        </p:spPr>
      </p:pic>
      <p:sp>
        <p:nvSpPr>
          <p:cNvPr id="150" name="Google Shape;150;p8"/>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txBox="1">
            <a:spLocks noGrp="1"/>
          </p:cNvSpPr>
          <p:nvPr>
            <p:ph type="body" idx="1"/>
          </p:nvPr>
        </p:nvSpPr>
        <p:spPr>
          <a:xfrm>
            <a:off x="457200" y="692150"/>
            <a:ext cx="8229600" cy="5434012"/>
          </a:xfrm>
          <a:prstGeom prst="rect">
            <a:avLst/>
          </a:prstGeom>
          <a:noFill/>
          <a:ln>
            <a:noFill/>
          </a:ln>
        </p:spPr>
        <p:txBody>
          <a:bodyPr spcFirstLastPara="1" wrap="square" lIns="91425" tIns="45700" rIns="91425" bIns="45700" anchor="t" anchorCtr="0">
            <a:noAutofit/>
          </a:bodyPr>
          <a:lstStyle/>
          <a:p>
            <a:pPr marL="342900" marR="0" lvl="0" indent="0" algn="just" rtl="0">
              <a:lnSpc>
                <a:spcPct val="100000"/>
              </a:lnSpc>
              <a:spcBef>
                <a:spcPts val="0"/>
              </a:spcBef>
              <a:spcAft>
                <a:spcPts val="0"/>
              </a:spcAft>
              <a:buNone/>
            </a:pPr>
            <a:r>
              <a:rPr lang="en-US" sz="1800" b="1" i="0" u="none">
                <a:solidFill>
                  <a:srgbClr val="610B4B"/>
                </a:solidFill>
                <a:latin typeface="Times New Roman"/>
                <a:ea typeface="Times New Roman"/>
                <a:cs typeface="Times New Roman"/>
                <a:sym typeface="Times New Roman"/>
              </a:rPr>
              <a:t>Process Management</a:t>
            </a:r>
            <a:endParaRPr/>
          </a:p>
          <a:p>
            <a:pPr marL="342900" marR="0" lvl="0" indent="0" algn="just" rtl="0">
              <a:lnSpc>
                <a:spcPct val="100000"/>
              </a:lnSpc>
              <a:spcBef>
                <a:spcPts val="360"/>
              </a:spcBef>
              <a:spcAft>
                <a:spcPts val="0"/>
              </a:spcAft>
              <a:buNone/>
            </a:pPr>
            <a:endParaRPr sz="1800">
              <a:solidFill>
                <a:srgbClr val="333333"/>
              </a:solidFill>
              <a:latin typeface="Times New Roman"/>
              <a:ea typeface="Times New Roman"/>
              <a:cs typeface="Times New Roman"/>
              <a:sym typeface="Times New Roman"/>
            </a:endParaRPr>
          </a:p>
          <a:p>
            <a:pPr marL="342900" marR="0" lvl="0" indent="-342900" algn="just"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Times New Roman"/>
                <a:ea typeface="Times New Roman"/>
                <a:cs typeface="Times New Roman"/>
                <a:sym typeface="Times New Roman"/>
              </a:rPr>
              <a:t>The process management component is a procedure for managing many processes running simultaneously on the operating system. Every running software application program has one or more processes associated with them.</a:t>
            </a:r>
            <a:endParaRPr/>
          </a:p>
          <a:p>
            <a:pPr marL="342900" marR="0" lvl="0" indent="0" algn="just" rtl="0">
              <a:lnSpc>
                <a:spcPct val="100000"/>
              </a:lnSpc>
              <a:spcBef>
                <a:spcPts val="360"/>
              </a:spcBef>
              <a:spcAft>
                <a:spcPts val="0"/>
              </a:spcAft>
              <a:buNone/>
            </a:pPr>
            <a:endParaRPr sz="1800">
              <a:solidFill>
                <a:srgbClr val="333333"/>
              </a:solidFill>
              <a:latin typeface="Times New Roman"/>
              <a:ea typeface="Times New Roman"/>
              <a:cs typeface="Times New Roman"/>
              <a:sym typeface="Times New Roman"/>
            </a:endParaRPr>
          </a:p>
          <a:p>
            <a:pPr marL="342900" marR="0" lvl="0" indent="-342900" algn="just"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Times New Roman"/>
                <a:ea typeface="Times New Roman"/>
                <a:cs typeface="Times New Roman"/>
                <a:sym typeface="Times New Roman"/>
              </a:rPr>
              <a:t>For example, when you use a search engine like Chrome, there is a process running for that browser program.</a:t>
            </a:r>
            <a:endParaRPr/>
          </a:p>
          <a:p>
            <a:pPr marL="342900" marR="0" lvl="0" indent="0" algn="just" rtl="0">
              <a:lnSpc>
                <a:spcPct val="100000"/>
              </a:lnSpc>
              <a:spcBef>
                <a:spcPts val="360"/>
              </a:spcBef>
              <a:spcAft>
                <a:spcPts val="0"/>
              </a:spcAft>
              <a:buNone/>
            </a:pPr>
            <a:endParaRPr sz="1800">
              <a:solidFill>
                <a:srgbClr val="333333"/>
              </a:solidFill>
              <a:latin typeface="Times New Roman"/>
              <a:ea typeface="Times New Roman"/>
              <a:cs typeface="Times New Roman"/>
              <a:sym typeface="Times New Roman"/>
            </a:endParaRPr>
          </a:p>
          <a:p>
            <a:pPr marL="342900" marR="0" lvl="0" indent="-342900" algn="just"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Times New Roman"/>
                <a:ea typeface="Times New Roman"/>
                <a:cs typeface="Times New Roman"/>
                <a:sym typeface="Times New Roman"/>
              </a:rPr>
              <a:t>Process management keeps processes running efficiently. It also uses memory allocated to them and shutting them down when needed.</a:t>
            </a:r>
            <a:endParaRPr/>
          </a:p>
          <a:p>
            <a:pPr marL="342900" marR="0" lvl="0" indent="0" algn="just" rtl="0">
              <a:lnSpc>
                <a:spcPct val="100000"/>
              </a:lnSpc>
              <a:spcBef>
                <a:spcPts val="360"/>
              </a:spcBef>
              <a:spcAft>
                <a:spcPts val="0"/>
              </a:spcAft>
              <a:buNone/>
            </a:pPr>
            <a:endParaRPr sz="1800">
              <a:solidFill>
                <a:srgbClr val="333333"/>
              </a:solidFill>
              <a:latin typeface="Times New Roman"/>
              <a:ea typeface="Times New Roman"/>
              <a:cs typeface="Times New Roman"/>
              <a:sym typeface="Times New Roman"/>
            </a:endParaRPr>
          </a:p>
          <a:p>
            <a:pPr marL="342900" marR="0" lvl="0" indent="-342900" algn="just"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Times New Roman"/>
                <a:ea typeface="Times New Roman"/>
                <a:cs typeface="Times New Roman"/>
                <a:sym typeface="Times New Roman"/>
              </a:rPr>
              <a:t>The execution of a process must be sequential so, at least one instruction should be executed on behalf of the process.</a:t>
            </a:r>
            <a:endParaRPr/>
          </a:p>
          <a:p>
            <a:pPr marL="342900" marR="0" lvl="0" indent="-228600" algn="l" rtl="0">
              <a:spcBef>
                <a:spcPts val="360"/>
              </a:spcBef>
              <a:spcAft>
                <a:spcPts val="0"/>
              </a:spcAft>
              <a:buClr>
                <a:schemeClr val="dk1"/>
              </a:buClr>
              <a:buSzPts val="1800"/>
              <a:buFont typeface="Arial"/>
              <a:buNone/>
            </a:pPr>
            <a:endParaRPr sz="1800" b="0" i="0" u="none">
              <a:solidFill>
                <a:srgbClr val="333333"/>
              </a:solidFill>
              <a:latin typeface="Times New Roman"/>
              <a:ea typeface="Times New Roman"/>
              <a:cs typeface="Times New Roman"/>
              <a:sym typeface="Times New Roman"/>
            </a:endParaRPr>
          </a:p>
        </p:txBody>
      </p:sp>
      <p:sp>
        <p:nvSpPr>
          <p:cNvPr id="156" name="Google Shape;156;p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9</a:t>
            </a:fld>
            <a:endParaRPr/>
          </a:p>
        </p:txBody>
      </p:sp>
      <p:pic>
        <p:nvPicPr>
          <p:cNvPr id="157" name="Google Shape;157;p9" descr="Lovely Professional University - Wikipedia"/>
          <p:cNvPicPr preferRelativeResize="0"/>
          <p:nvPr/>
        </p:nvPicPr>
        <p:blipFill rotWithShape="1">
          <a:blip r:embed="rId3">
            <a:alphaModFix/>
          </a:blip>
          <a:srcRect/>
          <a:stretch/>
        </p:blipFill>
        <p:spPr>
          <a:xfrm>
            <a:off x="8388350" y="74612"/>
            <a:ext cx="704850" cy="701675"/>
          </a:xfrm>
          <a:prstGeom prst="rect">
            <a:avLst/>
          </a:prstGeom>
          <a:noFill/>
          <a:ln>
            <a:noFill/>
          </a:ln>
        </p:spPr>
      </p:pic>
      <p:sp>
        <p:nvSpPr>
          <p:cNvPr id="158" name="Google Shape;158;p9"/>
          <p:cNvSpPr txBox="1"/>
          <p:nvPr/>
        </p:nvSpPr>
        <p:spPr>
          <a:xfrm>
            <a:off x="319087" y="6076950"/>
            <a:ext cx="8505825" cy="461962"/>
          </a:xfrm>
          <a:prstGeom prst="rect">
            <a:avLst/>
          </a:prstGeom>
          <a:solidFill>
            <a:srgbClr val="F7964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a:solidFill>
                  <a:schemeClr val="lt1"/>
                </a:solidFill>
                <a:latin typeface="Times New Roman"/>
                <a:ea typeface="Times New Roman"/>
                <a:cs typeface="Times New Roman"/>
                <a:sym typeface="Times New Roman"/>
              </a:rPr>
              <a:t>www.lpu.in                                    Lovely Professional University </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5011</Words>
  <Application>Microsoft Office PowerPoint</Application>
  <PresentationFormat>On-screen Show (4:3)</PresentationFormat>
  <Paragraphs>615</Paragraphs>
  <Slides>78</Slides>
  <Notes>78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78</vt:i4>
      </vt:variant>
    </vt:vector>
  </HeadingPairs>
  <TitlesOfParts>
    <vt:vector size="82" baseType="lpstr">
      <vt:lpstr>Arial</vt:lpstr>
      <vt:lpstr>Calibri</vt:lpstr>
      <vt:lpstr>Times New Roman</vt:lpstr>
      <vt:lpstr>Office Theme</vt:lpstr>
      <vt:lpstr>PowerPoint Presentation</vt:lpstr>
      <vt:lpstr>Unit-2 (Operating System)</vt:lpstr>
      <vt:lpstr>What is an Operating System?</vt:lpstr>
      <vt:lpstr>   Computer System Structure</vt:lpstr>
      <vt:lpstr>        Four Components of a Computer System</vt:lpstr>
      <vt:lpstr>Computer System Organization</vt:lpstr>
      <vt:lpstr>Components of Operating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Windows Operating Systems Versions and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Installation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Bootloader</vt:lpstr>
      <vt:lpstr>Bootloader</vt:lpstr>
      <vt:lpstr>Bootloader</vt:lpstr>
      <vt:lpstr>File system management </vt:lpstr>
      <vt:lpstr>PowerPoint Presentation</vt:lpstr>
      <vt:lpstr>PowerPoint Presentation</vt:lpstr>
      <vt:lpstr>PowerPoint Presentation</vt:lpstr>
      <vt:lpstr>File System Representation</vt:lpstr>
      <vt:lpstr>Popular File System</vt:lpstr>
      <vt:lpstr>PowerPoint Presentation</vt:lpstr>
      <vt:lpstr>Types of File Systems</vt:lpstr>
      <vt:lpstr>FAT File System</vt:lpstr>
      <vt:lpstr>FAT32 contd..</vt:lpstr>
      <vt:lpstr>GFS File System</vt:lpstr>
      <vt:lpstr>NTFS (New Technology File System)</vt:lpstr>
      <vt:lpstr>Differences between FAT32, exFAT, and NTFS File Systems.</vt:lpstr>
      <vt:lpstr>HFS File System</vt:lpstr>
      <vt:lpstr>Btrfs</vt:lpstr>
      <vt:lpstr>Concept of Pipes and Redirection </vt:lpstr>
      <vt:lpstr>Concept of Redirection</vt:lpstr>
      <vt:lpstr>Searching the File System</vt:lpstr>
      <vt:lpstr>Searching the File System contd..</vt:lpstr>
      <vt:lpstr>Use of grep</vt:lpstr>
      <vt:lpstr>Use of grep contd..</vt:lpstr>
      <vt:lpstr>Process Signals</vt:lpstr>
      <vt:lpstr>Description of Signals </vt:lpstr>
      <vt:lpstr>Linux Signals</vt:lpstr>
      <vt:lpstr>Kill command</vt:lpstr>
      <vt:lpstr>Path Variable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Deepak</dc:creator>
  <cp:lastModifiedBy>Ajay Kumar Badhan</cp:lastModifiedBy>
  <cp:revision>8</cp:revision>
  <dcterms:created xsi:type="dcterms:W3CDTF">2006-08-16T00:00:00Z</dcterms:created>
  <dcterms:modified xsi:type="dcterms:W3CDTF">2024-07-25T07:03:37Z</dcterms:modified>
</cp:coreProperties>
</file>